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4274" r:id="rId2"/>
    <p:sldMasterId id="2147484286" r:id="rId3"/>
    <p:sldMasterId id="2147484299" r:id="rId4"/>
  </p:sldMasterIdLst>
  <p:notesMasterIdLst>
    <p:notesMasterId r:id="rId45"/>
  </p:notesMasterIdLst>
  <p:handoutMasterIdLst>
    <p:handoutMasterId r:id="rId46"/>
  </p:handoutMasterIdLst>
  <p:sldIdLst>
    <p:sldId id="501" r:id="rId5"/>
    <p:sldId id="602" r:id="rId6"/>
    <p:sldId id="618" r:id="rId7"/>
    <p:sldId id="606" r:id="rId8"/>
    <p:sldId id="607" r:id="rId9"/>
    <p:sldId id="608" r:id="rId10"/>
    <p:sldId id="562" r:id="rId11"/>
    <p:sldId id="612" r:id="rId12"/>
    <p:sldId id="600" r:id="rId13"/>
    <p:sldId id="599" r:id="rId14"/>
    <p:sldId id="629" r:id="rId15"/>
    <p:sldId id="630" r:id="rId16"/>
    <p:sldId id="616" r:id="rId17"/>
    <p:sldId id="619" r:id="rId18"/>
    <p:sldId id="620" r:id="rId19"/>
    <p:sldId id="622" r:id="rId20"/>
    <p:sldId id="623" r:id="rId21"/>
    <p:sldId id="625" r:id="rId22"/>
    <p:sldId id="626" r:id="rId23"/>
    <p:sldId id="559" r:id="rId24"/>
    <p:sldId id="633" r:id="rId25"/>
    <p:sldId id="635" r:id="rId26"/>
    <p:sldId id="631" r:id="rId27"/>
    <p:sldId id="561" r:id="rId28"/>
    <p:sldId id="632" r:id="rId29"/>
    <p:sldId id="636" r:id="rId30"/>
    <p:sldId id="627" r:id="rId31"/>
    <p:sldId id="505" r:id="rId32"/>
    <p:sldId id="634" r:id="rId33"/>
    <p:sldId id="628" r:id="rId34"/>
    <p:sldId id="637" r:id="rId35"/>
    <p:sldId id="638" r:id="rId36"/>
    <p:sldId id="639" r:id="rId37"/>
    <p:sldId id="640" r:id="rId38"/>
    <p:sldId id="641" r:id="rId39"/>
    <p:sldId id="642" r:id="rId40"/>
    <p:sldId id="643" r:id="rId41"/>
    <p:sldId id="644" r:id="rId42"/>
    <p:sldId id="645" r:id="rId43"/>
    <p:sldId id="646" r:id="rId44"/>
  </p:sldIdLst>
  <p:sldSz cx="9144000" cy="6858000" type="letter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1B1B1"/>
    <a:srgbClr val="005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660" autoAdjust="0"/>
  </p:normalViewPr>
  <p:slideViewPr>
    <p:cSldViewPr>
      <p:cViewPr varScale="1">
        <p:scale>
          <a:sx n="77" d="100"/>
          <a:sy n="77" d="100"/>
        </p:scale>
        <p:origin x="922" y="5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7288" y="587375"/>
            <a:ext cx="4554537" cy="341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15938" y="4344988"/>
            <a:ext cx="5910262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76" tIns="44445" rIns="90476" bIns="444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 smtClean="0"/>
              <a:t>We want this to be in font 11 and justify.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投影片圖像版面配置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7" name="備忘稿版面配置區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TW" altLang="en-US" smtClean="0">
              <a:latin typeface="Arial" panose="020B0604020202020204" pitchFamily="34" charset="0"/>
            </a:endParaRPr>
          </a:p>
        </p:txBody>
      </p:sp>
      <p:sp>
        <p:nvSpPr>
          <p:cNvPr id="6148" name="投影片編號版面配置區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496B913-B083-478E-AB5C-3C416BEFFD8D}" type="slidenum">
              <a:rPr kumimoji="1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6227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330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438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72250" y="304800"/>
            <a:ext cx="1962150" cy="30480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734050" cy="30480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71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1" descr="pp底圖_2"/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6" name="Line 40"/>
          <p:cNvSpPr>
            <a:spLocks noChangeShapeType="1"/>
          </p:cNvSpPr>
          <p:nvPr/>
        </p:nvSpPr>
        <p:spPr bwMode="auto">
          <a:xfrm>
            <a:off x="304800" y="2819400"/>
            <a:ext cx="8404225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zh-TW" altLang="en-US" noProof="0" dirty="0" smtClean="0"/>
              <a:t>按一下以編輯母片標題樣式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pPr lvl="0"/>
            <a:r>
              <a:rPr lang="zh-TW" altLang="en-US" noProof="0" dirty="0" smtClean="0"/>
              <a:t>按一下以編輯母片副標題樣式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88125" y="6381750"/>
            <a:ext cx="2133600" cy="3127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5D543E-1FD6-40C9-B1C2-65F4F63B63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03382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801179-AE57-4086-A1D8-58CBC31A15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50348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C5F136-534C-42FA-8704-5665620601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66359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68313" y="1268413"/>
            <a:ext cx="403860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59313" y="1268413"/>
            <a:ext cx="403860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A3C1A7-A528-4823-A45E-756AEFC28B3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3765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939479-B1B9-4312-9C3C-AEF6477865A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5676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3F934A-F78E-48EF-A2FE-7FB02880607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541457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9E6922-D294-4E70-9B47-1249516A5E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965475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7F6051-FBC0-473B-B4CF-FCE9BB201C6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1495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58212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A378B1-C39D-4715-8F55-28A087C3AE0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17733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D3E59E-EBD8-4134-9D7E-04B1A1D18F1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8470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05588" y="188913"/>
            <a:ext cx="2092325" cy="6119812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23850" y="188913"/>
            <a:ext cx="6129338" cy="611981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299D4-2F8C-457A-B7AD-9F46863C4CA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55182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0" descr="QD300103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1154113"/>
            <a:ext cx="3486150" cy="5227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8"/>
          <p:cNvSpPr>
            <a:spLocks noChangeArrowheads="1"/>
          </p:cNvSpPr>
          <p:nvPr userDrawn="1"/>
        </p:nvSpPr>
        <p:spPr bwMode="auto">
          <a:xfrm>
            <a:off x="323850" y="5876925"/>
            <a:ext cx="6192838" cy="360363"/>
          </a:xfrm>
          <a:prstGeom prst="rect">
            <a:avLst/>
          </a:prstGeom>
          <a:solidFill>
            <a:srgbClr val="E7F4F5">
              <a:alpha val="65881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6" name="Rectangle 16"/>
          <p:cNvSpPr>
            <a:spLocks noChangeArrowheads="1"/>
          </p:cNvSpPr>
          <p:nvPr userDrawn="1"/>
        </p:nvSpPr>
        <p:spPr bwMode="auto">
          <a:xfrm>
            <a:off x="468313" y="2060575"/>
            <a:ext cx="8280400" cy="1368425"/>
          </a:xfrm>
          <a:prstGeom prst="rect">
            <a:avLst/>
          </a:prstGeom>
          <a:solidFill>
            <a:schemeClr val="accent1">
              <a:alpha val="47842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900113" y="692150"/>
            <a:ext cx="0" cy="5832475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8" name="Line 12"/>
          <p:cNvSpPr>
            <a:spLocks noChangeShapeType="1"/>
          </p:cNvSpPr>
          <p:nvPr userDrawn="1"/>
        </p:nvSpPr>
        <p:spPr bwMode="auto">
          <a:xfrm>
            <a:off x="684213" y="1557338"/>
            <a:ext cx="0" cy="3311525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9" name="Line 17"/>
          <p:cNvSpPr>
            <a:spLocks noChangeShapeType="1"/>
          </p:cNvSpPr>
          <p:nvPr userDrawn="1"/>
        </p:nvSpPr>
        <p:spPr bwMode="auto">
          <a:xfrm>
            <a:off x="4500563" y="2997200"/>
            <a:ext cx="2376487" cy="0"/>
          </a:xfrm>
          <a:prstGeom prst="line">
            <a:avLst/>
          </a:prstGeom>
          <a:noFill/>
          <a:ln w="38100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Line 19"/>
          <p:cNvSpPr>
            <a:spLocks noChangeShapeType="1"/>
          </p:cNvSpPr>
          <p:nvPr userDrawn="1"/>
        </p:nvSpPr>
        <p:spPr bwMode="auto">
          <a:xfrm flipH="1">
            <a:off x="468313" y="2997200"/>
            <a:ext cx="403225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1" name="Text Box 20"/>
          <p:cNvSpPr txBox="1">
            <a:spLocks noChangeArrowheads="1"/>
          </p:cNvSpPr>
          <p:nvPr userDrawn="1"/>
        </p:nvSpPr>
        <p:spPr bwMode="auto">
          <a:xfrm>
            <a:off x="6804025" y="2924175"/>
            <a:ext cx="20256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600" b="0" smtClean="0">
                <a:solidFill>
                  <a:srgbClr val="808080"/>
                </a:solidFill>
              </a:rPr>
              <a:t>www.ee.ntou.edu.tw</a:t>
            </a:r>
          </a:p>
        </p:txBody>
      </p:sp>
      <p:sp>
        <p:nvSpPr>
          <p:cNvPr id="12" name="Rectangle 27"/>
          <p:cNvSpPr>
            <a:spLocks noChangeArrowheads="1"/>
          </p:cNvSpPr>
          <p:nvPr userDrawn="1"/>
        </p:nvSpPr>
        <p:spPr bwMode="auto">
          <a:xfrm>
            <a:off x="812800" y="2565400"/>
            <a:ext cx="6596063" cy="84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20000"/>
              </a:spcBef>
              <a:defRPr/>
            </a:pPr>
            <a:r>
              <a:rPr lang="en-US" altLang="zh-TW" sz="2800" smtClean="0">
                <a:solidFill>
                  <a:srgbClr val="4D4D4D"/>
                </a:solidFill>
                <a:latin typeface="Arial" charset="0"/>
                <a:ea typeface="新細明體" pitchFamily="18" charset="-120"/>
              </a:rPr>
              <a:t>Department of Electrical Engineering,</a:t>
            </a:r>
            <a:r>
              <a:rPr lang="en-US" altLang="zh-TW" b="0" smtClean="0">
                <a:solidFill>
                  <a:srgbClr val="4D4D4D"/>
                </a:solidFill>
                <a:latin typeface="Arial" charset="0"/>
                <a:ea typeface="新細明體" pitchFamily="18" charset="-120"/>
              </a:rPr>
              <a:t> </a:t>
            </a:r>
          </a:p>
          <a:p>
            <a:pPr eaLnBrk="1" hangingPunct="1">
              <a:spcBef>
                <a:spcPct val="20000"/>
              </a:spcBef>
              <a:defRPr/>
            </a:pPr>
            <a:r>
              <a:rPr lang="en-US" altLang="zh-TW" b="0" smtClean="0">
                <a:solidFill>
                  <a:srgbClr val="808080"/>
                </a:solidFill>
                <a:latin typeface="Arial" charset="0"/>
                <a:ea typeface="新細明體" pitchFamily="18" charset="-120"/>
              </a:rPr>
              <a:t>National Taiwan Ocean University</a:t>
            </a:r>
          </a:p>
        </p:txBody>
      </p:sp>
      <p:pic>
        <p:nvPicPr>
          <p:cNvPr id="13" name="Picture 29" descr="校徽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4149725"/>
            <a:ext cx="1223962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12800" y="1844675"/>
            <a:ext cx="7775575" cy="9366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971550" y="3429000"/>
            <a:ext cx="4176713" cy="2376488"/>
          </a:xfrm>
        </p:spPr>
        <p:txBody>
          <a:bodyPr/>
          <a:lstStyle>
            <a:lvl1pPr marL="0" indent="0" algn="r">
              <a:buFont typeface="Times New Roman" pitchFamily="18" charset="0"/>
              <a:buNone/>
              <a:defRPr>
                <a:solidFill>
                  <a:srgbClr val="CC6600"/>
                </a:solidFill>
              </a:defRPr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4A09E9-1C84-4360-B684-7155FB6B9AD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4176262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DDD102-170E-4BF5-9D58-7B2543FFC30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7039097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67C6C7-37F1-4FF2-8F3C-BD65A73529A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9282561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71550" y="1844675"/>
            <a:ext cx="3781425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05375" y="1844675"/>
            <a:ext cx="3781425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C46217-BCFC-4068-9813-D5B4E5DCC89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7072883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BB4EA5-5444-4AC9-AA2A-A279F5B659D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1213400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483A68-9360-443D-AA52-8E6DA797D46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35474615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1962A6-F689-402A-82A8-55BD2FE2FA5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2524326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7531213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0AFCEA-8E91-4354-8BC8-0C178C22E2D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60982712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E5EFD3-1816-41CC-B3F3-3DC65F699F0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8409197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2CBF39-2BF4-4024-9C56-4E74BB282F6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64822941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57EA1E-8F0D-436F-AF93-A39C1604DD9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905541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68313" y="1844675"/>
            <a:ext cx="7715250" cy="4281488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130A1D-F796-4742-8204-8B70382329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27046414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0" descr="QD300103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1154113"/>
            <a:ext cx="3486150" cy="5227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8"/>
          <p:cNvSpPr>
            <a:spLocks noChangeArrowheads="1"/>
          </p:cNvSpPr>
          <p:nvPr userDrawn="1"/>
        </p:nvSpPr>
        <p:spPr bwMode="auto">
          <a:xfrm>
            <a:off x="323850" y="5876925"/>
            <a:ext cx="6192838" cy="360363"/>
          </a:xfrm>
          <a:prstGeom prst="rect">
            <a:avLst/>
          </a:prstGeom>
          <a:solidFill>
            <a:srgbClr val="E7F4F5">
              <a:alpha val="65881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6" name="Rectangle 16"/>
          <p:cNvSpPr>
            <a:spLocks noChangeArrowheads="1"/>
          </p:cNvSpPr>
          <p:nvPr userDrawn="1"/>
        </p:nvSpPr>
        <p:spPr bwMode="auto">
          <a:xfrm>
            <a:off x="468313" y="2060575"/>
            <a:ext cx="8280400" cy="1368425"/>
          </a:xfrm>
          <a:prstGeom prst="rect">
            <a:avLst/>
          </a:prstGeom>
          <a:solidFill>
            <a:schemeClr val="accent1">
              <a:alpha val="47842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900113" y="692150"/>
            <a:ext cx="0" cy="5832475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8" name="Line 12"/>
          <p:cNvSpPr>
            <a:spLocks noChangeShapeType="1"/>
          </p:cNvSpPr>
          <p:nvPr userDrawn="1"/>
        </p:nvSpPr>
        <p:spPr bwMode="auto">
          <a:xfrm>
            <a:off x="684213" y="1557338"/>
            <a:ext cx="0" cy="3311525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9" name="Line 17"/>
          <p:cNvSpPr>
            <a:spLocks noChangeShapeType="1"/>
          </p:cNvSpPr>
          <p:nvPr userDrawn="1"/>
        </p:nvSpPr>
        <p:spPr bwMode="auto">
          <a:xfrm>
            <a:off x="4500563" y="2997200"/>
            <a:ext cx="2376487" cy="0"/>
          </a:xfrm>
          <a:prstGeom prst="line">
            <a:avLst/>
          </a:prstGeom>
          <a:noFill/>
          <a:ln w="38100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Line 19"/>
          <p:cNvSpPr>
            <a:spLocks noChangeShapeType="1"/>
          </p:cNvSpPr>
          <p:nvPr userDrawn="1"/>
        </p:nvSpPr>
        <p:spPr bwMode="auto">
          <a:xfrm flipH="1">
            <a:off x="468313" y="2997200"/>
            <a:ext cx="403225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1" name="Text Box 20"/>
          <p:cNvSpPr txBox="1">
            <a:spLocks noChangeArrowheads="1"/>
          </p:cNvSpPr>
          <p:nvPr userDrawn="1"/>
        </p:nvSpPr>
        <p:spPr bwMode="auto">
          <a:xfrm>
            <a:off x="6804025" y="2924175"/>
            <a:ext cx="20256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600" b="0" smtClean="0">
                <a:solidFill>
                  <a:srgbClr val="808080"/>
                </a:solidFill>
              </a:rPr>
              <a:t>www.ee.ntou.edu.tw</a:t>
            </a:r>
          </a:p>
        </p:txBody>
      </p:sp>
      <p:sp>
        <p:nvSpPr>
          <p:cNvPr id="12" name="Rectangle 27"/>
          <p:cNvSpPr>
            <a:spLocks noChangeArrowheads="1"/>
          </p:cNvSpPr>
          <p:nvPr userDrawn="1"/>
        </p:nvSpPr>
        <p:spPr bwMode="auto">
          <a:xfrm>
            <a:off x="812800" y="2565400"/>
            <a:ext cx="6596063" cy="84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20000"/>
              </a:spcBef>
              <a:defRPr/>
            </a:pPr>
            <a:r>
              <a:rPr lang="en-US" altLang="zh-TW" sz="2800" smtClean="0">
                <a:solidFill>
                  <a:srgbClr val="4D4D4D"/>
                </a:solidFill>
                <a:latin typeface="Arial" charset="0"/>
                <a:ea typeface="新細明體" pitchFamily="18" charset="-120"/>
              </a:rPr>
              <a:t>Department of Electrical Engineering,</a:t>
            </a:r>
            <a:r>
              <a:rPr lang="en-US" altLang="zh-TW" b="0" smtClean="0">
                <a:solidFill>
                  <a:srgbClr val="4D4D4D"/>
                </a:solidFill>
                <a:latin typeface="Arial" charset="0"/>
                <a:ea typeface="新細明體" pitchFamily="18" charset="-120"/>
              </a:rPr>
              <a:t> </a:t>
            </a:r>
          </a:p>
          <a:p>
            <a:pPr eaLnBrk="1" hangingPunct="1">
              <a:spcBef>
                <a:spcPct val="20000"/>
              </a:spcBef>
              <a:defRPr/>
            </a:pPr>
            <a:r>
              <a:rPr lang="en-US" altLang="zh-TW" b="0" smtClean="0">
                <a:solidFill>
                  <a:srgbClr val="808080"/>
                </a:solidFill>
                <a:latin typeface="Arial" charset="0"/>
                <a:ea typeface="新細明體" pitchFamily="18" charset="-120"/>
              </a:rPr>
              <a:t>National Taiwan Ocean University</a:t>
            </a:r>
          </a:p>
        </p:txBody>
      </p:sp>
      <p:pic>
        <p:nvPicPr>
          <p:cNvPr id="13" name="Picture 29" descr="校徽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4149725"/>
            <a:ext cx="1223962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12800" y="1844675"/>
            <a:ext cx="7775575" cy="9366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971550" y="3429000"/>
            <a:ext cx="4176713" cy="2376488"/>
          </a:xfrm>
        </p:spPr>
        <p:txBody>
          <a:bodyPr/>
          <a:lstStyle>
            <a:lvl1pPr marL="0" indent="0" algn="r">
              <a:buFont typeface="Times New Roman" pitchFamily="18" charset="0"/>
              <a:buNone/>
              <a:defRPr>
                <a:solidFill>
                  <a:srgbClr val="CC6600"/>
                </a:solidFill>
              </a:defRPr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8653A9-50BF-48A0-A6F3-FC25949A79C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68529590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F0A19A-D0DA-443F-A8E5-5B4DA4FF5E1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8513622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524238-00F9-46FC-BDBF-9CB47A0EA46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42587498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71550" y="1844675"/>
            <a:ext cx="3781425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05375" y="1844675"/>
            <a:ext cx="3781425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94B752-3FBE-4D2E-B117-DFB561F0EA0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3211823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74AF6-13C1-4C8E-B771-7725B5C1A1C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0925752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199325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B92E81-434E-4C76-BC3B-785C1F110A2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44913148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9BB86A-4518-4BCB-9C5E-7EE3B4EDE7E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73850375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795AEB-CA33-46F9-8365-49F37F55EA2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6891773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D79845-732B-452A-9ABE-4A3118A5FD5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6694472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C0A795-B8EF-4457-9242-9FC0585411A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98792666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E0CC00-9C41-4411-8C96-130D2CB9BEF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09284356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68313" y="1844675"/>
            <a:ext cx="7715250" cy="4281488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B7F71E-A828-404E-A37D-F02CAF87AF2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6960132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895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634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949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847536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51745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0100" y="304800"/>
            <a:ext cx="75247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Title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8486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This is our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  <a:p>
            <a:pPr lvl="0"/>
            <a:r>
              <a:rPr lang="en-US" altLang="zh-TW" smtClean="0"/>
              <a:t>This is our next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</p:txBody>
      </p:sp>
      <p:sp>
        <p:nvSpPr>
          <p:cNvPr id="3076" name="Line 4"/>
          <p:cNvSpPr>
            <a:spLocks noChangeShapeType="1"/>
          </p:cNvSpPr>
          <p:nvPr/>
        </p:nvSpPr>
        <p:spPr bwMode="auto">
          <a:xfrm>
            <a:off x="609600" y="685800"/>
            <a:ext cx="8001000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7" name="Text Box 5"/>
          <p:cNvSpPr txBox="1">
            <a:spLocks noChangeArrowheads="1"/>
          </p:cNvSpPr>
          <p:nvPr userDrawn="1"/>
        </p:nvSpPr>
        <p:spPr bwMode="auto">
          <a:xfrm>
            <a:off x="6537325" y="6437313"/>
            <a:ext cx="2225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accent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accent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accent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accent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zh-TW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</p:sldLayoutIdLst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2pPr>
      <a:lvl3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3pPr>
      <a:lvl4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4pPr>
      <a:lvl5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5pPr>
      <a:lvl6pPr marL="4572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6pPr>
      <a:lvl7pPr marL="9144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7pPr>
      <a:lvl8pPr marL="13716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8pPr>
      <a:lvl9pPr marL="18288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9pPr>
    </p:titleStyle>
    <p:bodyStyle>
      <a:lvl1pPr marL="203200" indent="-203200" algn="l" rtl="0" eaLnBrk="0" fontAlgn="base" hangingPunct="0">
        <a:lnSpc>
          <a:spcPct val="75000"/>
        </a:lnSpc>
        <a:spcBef>
          <a:spcPct val="65000"/>
        </a:spcBef>
        <a:spcAft>
          <a:spcPct val="0"/>
        </a:spcAft>
        <a:buSzPct val="100000"/>
        <a:buChar char="°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905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•"/>
        <a:defRPr kumimoji="1" b="1">
          <a:solidFill>
            <a:schemeClr val="tx1"/>
          </a:solidFill>
          <a:latin typeface="+mn-lt"/>
          <a:ea typeface="+mn-ea"/>
        </a:defRPr>
      </a:lvl2pPr>
      <a:lvl3pPr marL="1257300" indent="-3429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-"/>
        <a:defRPr kumimoji="1" b="1">
          <a:solidFill>
            <a:schemeClr val="tx1"/>
          </a:solidFill>
          <a:latin typeface="+mn-lt"/>
          <a:ea typeface="+mn-ea"/>
        </a:defRPr>
      </a:lvl3pPr>
      <a:lvl4pPr marL="1714500" indent="-3429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Times New Roman" pitchFamily="18" charset="0"/>
          <a:ea typeface="+mn-ea"/>
        </a:defRPr>
      </a:lvl4pPr>
      <a:lvl5pPr marL="2171700" indent="-3429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5pPr>
      <a:lvl6pPr marL="26289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6pPr>
      <a:lvl7pPr marL="30861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7pPr>
      <a:lvl8pPr marL="35433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8pPr>
      <a:lvl9pPr marL="40005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1" descr="pp底圖_2"/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Line 2"/>
          <p:cNvSpPr>
            <a:spLocks noChangeShapeType="1"/>
          </p:cNvSpPr>
          <p:nvPr/>
        </p:nvSpPr>
        <p:spPr bwMode="auto">
          <a:xfrm>
            <a:off x="7956550" y="115888"/>
            <a:ext cx="0" cy="7921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88913"/>
            <a:ext cx="7543800" cy="71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205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268413"/>
            <a:ext cx="8229600" cy="504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025" y="6524625"/>
            <a:ext cx="2133600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000"/>
            </a:lvl1pPr>
          </a:lstStyle>
          <a:p>
            <a:pPr>
              <a:defRPr/>
            </a:pPr>
            <a:fld id="{F0491D5E-65E3-44CF-BE75-B8677CFE85D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2055" name="圖片 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6597650"/>
            <a:ext cx="2838450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5087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5" r:id="rId1"/>
    <p:sldLayoutId id="2147484276" r:id="rId2"/>
    <p:sldLayoutId id="2147484277" r:id="rId3"/>
    <p:sldLayoutId id="2147484278" r:id="rId4"/>
    <p:sldLayoutId id="2147484279" r:id="rId5"/>
    <p:sldLayoutId id="2147484280" r:id="rId6"/>
    <p:sldLayoutId id="2147484281" r:id="rId7"/>
    <p:sldLayoutId id="2147484282" r:id="rId8"/>
    <p:sldLayoutId id="2147484283" r:id="rId9"/>
    <p:sldLayoutId id="2147484284" r:id="rId10"/>
    <p:sldLayoutId id="2147484285" r:id="rId11"/>
  </p:sldLayoutIdLst>
  <p:timing>
    <p:tnLst>
      <p:par>
        <p:cTn id="1" dur="indefinite" restart="never" nodeType="tmRoot"/>
      </p:par>
    </p:tnLst>
  </p:timing>
  <p:hf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+mj-lt"/>
          <a:ea typeface="+mj-ea"/>
          <a:cs typeface="華康新特圓體" pitchFamily="49" charset="-12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5pPr>
      <a:lvl6pPr marL="4572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6pPr>
      <a:lvl7pPr marL="9144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7pPr>
      <a:lvl8pPr marL="13716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8pPr>
      <a:lvl9pPr marL="18288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kumimoji="1" sz="3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1pPr>
      <a:lvl2pPr marL="692150" indent="-347663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kumimoji="1" sz="2600">
          <a:solidFill>
            <a:schemeClr val="tx1"/>
          </a:solidFill>
          <a:latin typeface="+mn-lt"/>
          <a:ea typeface="+mn-ea"/>
          <a:cs typeface="華康中圓體(P)" pitchFamily="34" charset="-120"/>
        </a:defRPr>
      </a:lvl2pPr>
      <a:lvl3pPr marL="987425" indent="-293688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kumimoji="1" sz="2300">
          <a:solidFill>
            <a:schemeClr val="tx1"/>
          </a:solidFill>
          <a:latin typeface="+mn-lt"/>
          <a:ea typeface="+mn-ea"/>
          <a:cs typeface="華康中圓體(P)" pitchFamily="34" charset="-120"/>
        </a:defRPr>
      </a:lvl3pPr>
      <a:lvl4pPr marL="1281113" indent="-292100" algn="just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4pPr>
      <a:lvl5pPr marL="1598613" indent="-315913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5pPr>
      <a:lvl6pPr marL="20558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6pPr>
      <a:lvl7pPr marL="25130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8pPr>
      <a:lvl9pPr marL="34274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8"/>
          <p:cNvSpPr>
            <a:spLocks noChangeArrowheads="1"/>
          </p:cNvSpPr>
          <p:nvPr/>
        </p:nvSpPr>
        <p:spPr bwMode="auto">
          <a:xfrm>
            <a:off x="323850" y="6308725"/>
            <a:ext cx="7561263" cy="360363"/>
          </a:xfrm>
          <a:prstGeom prst="rect">
            <a:avLst/>
          </a:prstGeom>
          <a:solidFill>
            <a:srgbClr val="E7F4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1027" name="Rectangle 27"/>
          <p:cNvSpPr>
            <a:spLocks noChangeArrowheads="1"/>
          </p:cNvSpPr>
          <p:nvPr/>
        </p:nvSpPr>
        <p:spPr bwMode="auto">
          <a:xfrm>
            <a:off x="323850" y="1125538"/>
            <a:ext cx="8351838" cy="7207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844675"/>
            <a:ext cx="7715250" cy="428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895E90D-F423-422F-861A-0479E4D158E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033" name="Line 20"/>
          <p:cNvSpPr>
            <a:spLocks noChangeShapeType="1"/>
          </p:cNvSpPr>
          <p:nvPr/>
        </p:nvSpPr>
        <p:spPr bwMode="auto">
          <a:xfrm>
            <a:off x="4500563" y="1414463"/>
            <a:ext cx="2376487" cy="0"/>
          </a:xfrm>
          <a:prstGeom prst="line">
            <a:avLst/>
          </a:prstGeom>
          <a:noFill/>
          <a:ln w="38100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4" name="Text Box 21"/>
          <p:cNvSpPr txBox="1">
            <a:spLocks noChangeArrowheads="1"/>
          </p:cNvSpPr>
          <p:nvPr/>
        </p:nvSpPr>
        <p:spPr bwMode="auto">
          <a:xfrm>
            <a:off x="395288" y="1131888"/>
            <a:ext cx="51133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800" smtClean="0">
                <a:solidFill>
                  <a:srgbClr val="4D4D4D"/>
                </a:solidFill>
              </a:rPr>
              <a:t>Department of Electrical Engineering,</a:t>
            </a:r>
            <a:r>
              <a:rPr lang="en-US" altLang="zh-TW" sz="1800" b="0" smtClean="0">
                <a:solidFill>
                  <a:srgbClr val="808080"/>
                </a:solidFill>
              </a:rPr>
              <a:t> National Taiwan Ocean University</a:t>
            </a:r>
          </a:p>
        </p:txBody>
      </p:sp>
      <p:sp>
        <p:nvSpPr>
          <p:cNvPr id="1035" name="Line 22"/>
          <p:cNvSpPr>
            <a:spLocks noChangeShapeType="1"/>
          </p:cNvSpPr>
          <p:nvPr/>
        </p:nvSpPr>
        <p:spPr bwMode="auto">
          <a:xfrm flipH="1">
            <a:off x="468313" y="1414463"/>
            <a:ext cx="403225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Text Box 25"/>
          <p:cNvSpPr txBox="1">
            <a:spLocks noChangeArrowheads="1"/>
          </p:cNvSpPr>
          <p:nvPr/>
        </p:nvSpPr>
        <p:spPr bwMode="auto">
          <a:xfrm>
            <a:off x="6804025" y="1212850"/>
            <a:ext cx="20256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600" b="0" smtClean="0">
                <a:solidFill>
                  <a:srgbClr val="808080"/>
                </a:solidFill>
              </a:rPr>
              <a:t>www.ee.ntou.edu.tw</a:t>
            </a:r>
          </a:p>
        </p:txBody>
      </p:sp>
      <p:pic>
        <p:nvPicPr>
          <p:cNvPr id="4" name="Picture 29" descr="校徽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913" y="6092825"/>
            <a:ext cx="592137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481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8" r:id="rId2"/>
    <p:sldLayoutId id="2147484289" r:id="rId3"/>
    <p:sldLayoutId id="2147484290" r:id="rId4"/>
    <p:sldLayoutId id="2147484291" r:id="rId5"/>
    <p:sldLayoutId id="2147484292" r:id="rId6"/>
    <p:sldLayoutId id="2147484293" r:id="rId7"/>
    <p:sldLayoutId id="2147484294" r:id="rId8"/>
    <p:sldLayoutId id="2147484295" r:id="rId9"/>
    <p:sldLayoutId id="2147484296" r:id="rId10"/>
    <p:sldLayoutId id="2147484297" r:id="rId11"/>
    <p:sldLayoutId id="2147484298" r:id="rId1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Times New Roman" panose="02020603050405020304" pitchFamily="18" charset="0"/>
        <a:buChar char="►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8"/>
          <p:cNvSpPr>
            <a:spLocks noChangeArrowheads="1"/>
          </p:cNvSpPr>
          <p:nvPr/>
        </p:nvSpPr>
        <p:spPr bwMode="auto">
          <a:xfrm>
            <a:off x="323850" y="6308725"/>
            <a:ext cx="7561263" cy="360363"/>
          </a:xfrm>
          <a:prstGeom prst="rect">
            <a:avLst/>
          </a:prstGeom>
          <a:solidFill>
            <a:srgbClr val="E7F4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1027" name="Rectangle 27"/>
          <p:cNvSpPr>
            <a:spLocks noChangeArrowheads="1"/>
          </p:cNvSpPr>
          <p:nvPr/>
        </p:nvSpPr>
        <p:spPr bwMode="auto">
          <a:xfrm>
            <a:off x="323850" y="1125538"/>
            <a:ext cx="8351838" cy="7207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b="1">
                <a:solidFill>
                  <a:srgbClr val="0000FF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defRPr/>
            </a:pPr>
            <a:endParaRPr lang="zh-TW" altLang="en-US" sz="2000" b="0" smtClean="0">
              <a:solidFill>
                <a:schemeClr val="tx1"/>
              </a:solidFill>
              <a:latin typeface="Arial" charset="0"/>
              <a:ea typeface="新細明體" pitchFamily="18" charset="-12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844675"/>
            <a:ext cx="7715250" cy="428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6384E5A-77EB-4364-8331-4CBEED53A2E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033" name="Line 20"/>
          <p:cNvSpPr>
            <a:spLocks noChangeShapeType="1"/>
          </p:cNvSpPr>
          <p:nvPr/>
        </p:nvSpPr>
        <p:spPr bwMode="auto">
          <a:xfrm>
            <a:off x="4500563" y="1414463"/>
            <a:ext cx="2376487" cy="0"/>
          </a:xfrm>
          <a:prstGeom prst="line">
            <a:avLst/>
          </a:prstGeom>
          <a:noFill/>
          <a:ln w="38100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4" name="Text Box 21"/>
          <p:cNvSpPr txBox="1">
            <a:spLocks noChangeArrowheads="1"/>
          </p:cNvSpPr>
          <p:nvPr/>
        </p:nvSpPr>
        <p:spPr bwMode="auto">
          <a:xfrm>
            <a:off x="395288" y="1131888"/>
            <a:ext cx="51133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800" smtClean="0">
                <a:solidFill>
                  <a:srgbClr val="4D4D4D"/>
                </a:solidFill>
              </a:rPr>
              <a:t>Department of Electrical Engineering,</a:t>
            </a:r>
            <a:r>
              <a:rPr lang="en-US" altLang="zh-TW" sz="1800" b="0" smtClean="0">
                <a:solidFill>
                  <a:srgbClr val="808080"/>
                </a:solidFill>
              </a:rPr>
              <a:t> National Taiwan Ocean University</a:t>
            </a:r>
          </a:p>
        </p:txBody>
      </p:sp>
      <p:sp>
        <p:nvSpPr>
          <p:cNvPr id="1035" name="Line 22"/>
          <p:cNvSpPr>
            <a:spLocks noChangeShapeType="1"/>
          </p:cNvSpPr>
          <p:nvPr/>
        </p:nvSpPr>
        <p:spPr bwMode="auto">
          <a:xfrm flipH="1">
            <a:off x="468313" y="1414463"/>
            <a:ext cx="403225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Text Box 25"/>
          <p:cNvSpPr txBox="1">
            <a:spLocks noChangeArrowheads="1"/>
          </p:cNvSpPr>
          <p:nvPr/>
        </p:nvSpPr>
        <p:spPr bwMode="auto">
          <a:xfrm>
            <a:off x="6804025" y="1212850"/>
            <a:ext cx="20256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zh-TW" sz="1600" b="0" smtClean="0">
                <a:solidFill>
                  <a:srgbClr val="808080"/>
                </a:solidFill>
              </a:rPr>
              <a:t>www.ee.ntou.edu.tw</a:t>
            </a:r>
          </a:p>
        </p:txBody>
      </p:sp>
      <p:pic>
        <p:nvPicPr>
          <p:cNvPr id="4" name="Picture 29" descr="校徽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913" y="6092825"/>
            <a:ext cx="592137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007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301" r:id="rId2"/>
    <p:sldLayoutId id="2147484302" r:id="rId3"/>
    <p:sldLayoutId id="2147484303" r:id="rId4"/>
    <p:sldLayoutId id="2147484304" r:id="rId5"/>
    <p:sldLayoutId id="2147484305" r:id="rId6"/>
    <p:sldLayoutId id="2147484306" r:id="rId7"/>
    <p:sldLayoutId id="2147484307" r:id="rId8"/>
    <p:sldLayoutId id="2147484308" r:id="rId9"/>
    <p:sldLayoutId id="2147484309" r:id="rId10"/>
    <p:sldLayoutId id="2147484310" r:id="rId11"/>
    <p:sldLayoutId id="2147484311" r:id="rId1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rgbClr val="CC6600"/>
          </a:solidFill>
          <a:latin typeface="Times New Roman" pitchFamily="18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Times New Roman" panose="02020603050405020304" pitchFamily="18" charset="0"/>
        <a:buChar char="►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59632" y="1988840"/>
            <a:ext cx="5977160" cy="765175"/>
          </a:xfrm>
        </p:spPr>
        <p:txBody>
          <a:bodyPr/>
          <a:lstStyle/>
          <a:p>
            <a:pPr eaLnBrk="1" hangingPunct="1"/>
            <a:r>
              <a:rPr lang="en-US" altLang="zh-TW" sz="3600" dirty="0">
                <a:ea typeface="標楷體" panose="03000509000000000000" pitchFamily="65" charset="-120"/>
                <a:cs typeface="華康新特圓體"/>
              </a:rPr>
              <a:t>Cortex-M0 </a:t>
            </a:r>
            <a:r>
              <a:rPr lang="en-US" altLang="zh-TW" sz="3600" dirty="0" smtClean="0">
                <a:ea typeface="標楷體" panose="03000509000000000000" pitchFamily="65" charset="-120"/>
                <a:cs typeface="華康新特圓體"/>
              </a:rPr>
              <a:t>Programming (I)</a:t>
            </a:r>
            <a:endParaRPr lang="zh-TW" altLang="en-US" sz="3600" dirty="0"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87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160341" cy="37260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2060"/>
                </a:solidFill>
              </a:rPr>
              <a:t>Port-mapped I/O </a:t>
            </a:r>
            <a:r>
              <a:rPr lang="en-US" altLang="zh-TW" dirty="0" smtClean="0">
                <a:solidFill>
                  <a:srgbClr val="002060"/>
                </a:solidFill>
              </a:rPr>
              <a:t>vs </a:t>
            </a:r>
            <a:r>
              <a:rPr lang="en-US" altLang="zh-TW" dirty="0" smtClean="0"/>
              <a:t>Memory-mapped I/ </a:t>
            </a:r>
            <a:r>
              <a:rPr lang="en-US" altLang="zh-TW" dirty="0"/>
              <a:t>O</a:t>
            </a:r>
            <a:endParaRPr lang="en-US" altLang="zh-TW" sz="2800" dirty="0" smtClean="0"/>
          </a:p>
        </p:txBody>
      </p:sp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090612"/>
            <a:ext cx="8801100" cy="4676775"/>
          </a:xfrm>
          <a:prstGeom prst="rect">
            <a:avLst/>
          </a:prstGeom>
        </p:spPr>
      </p:pic>
      <p:cxnSp>
        <p:nvCxnSpPr>
          <p:cNvPr id="3" name="直線接點 2"/>
          <p:cNvCxnSpPr/>
          <p:nvPr/>
        </p:nvCxnSpPr>
        <p:spPr bwMode="auto">
          <a:xfrm>
            <a:off x="2699792" y="5473799"/>
            <a:ext cx="1152128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線接點 6"/>
          <p:cNvCxnSpPr/>
          <p:nvPr/>
        </p:nvCxnSpPr>
        <p:spPr bwMode="auto">
          <a:xfrm>
            <a:off x="8206308" y="5517232"/>
            <a:ext cx="576064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4495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851620"/>
            <a:ext cx="8029575" cy="4457700"/>
          </a:xfrm>
          <a:prstGeom prst="rect">
            <a:avLst/>
          </a:prstGeom>
        </p:spPr>
      </p:pic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 smtClean="0"/>
              <a:t>Big-endian format</a:t>
            </a:r>
            <a:endParaRPr lang="zh-TW" altLang="en-US" sz="3600" dirty="0" smtClean="0"/>
          </a:p>
        </p:txBody>
      </p:sp>
      <p:cxnSp>
        <p:nvCxnSpPr>
          <p:cNvPr id="29700" name="直線接點 3"/>
          <p:cNvCxnSpPr>
            <a:cxnSpLocks noChangeShapeType="1"/>
          </p:cNvCxnSpPr>
          <p:nvPr/>
        </p:nvCxnSpPr>
        <p:spPr bwMode="auto">
          <a:xfrm>
            <a:off x="5795963" y="2621980"/>
            <a:ext cx="1800225" cy="0"/>
          </a:xfrm>
          <a:prstGeom prst="line">
            <a:avLst/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701" name="直線接點 6"/>
          <p:cNvCxnSpPr>
            <a:cxnSpLocks noChangeShapeType="1"/>
          </p:cNvCxnSpPr>
          <p:nvPr/>
        </p:nvCxnSpPr>
        <p:spPr bwMode="auto">
          <a:xfrm>
            <a:off x="595313" y="2909317"/>
            <a:ext cx="4840287" cy="0"/>
          </a:xfrm>
          <a:prstGeom prst="line">
            <a:avLst/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0553261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" y="1844824"/>
            <a:ext cx="7934325" cy="4095750"/>
          </a:xfrm>
          <a:prstGeom prst="rect">
            <a:avLst/>
          </a:prstGeom>
        </p:spPr>
      </p:pic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smtClean="0"/>
              <a:t>Little-endian format</a:t>
            </a:r>
            <a:endParaRPr lang="zh-TW" altLang="en-US" sz="3600" smtClean="0"/>
          </a:p>
        </p:txBody>
      </p:sp>
      <p:cxnSp>
        <p:nvCxnSpPr>
          <p:cNvPr id="30724" name="直線接點 3"/>
          <p:cNvCxnSpPr>
            <a:cxnSpLocks noChangeShapeType="1"/>
          </p:cNvCxnSpPr>
          <p:nvPr/>
        </p:nvCxnSpPr>
        <p:spPr bwMode="auto">
          <a:xfrm>
            <a:off x="4716463" y="2543324"/>
            <a:ext cx="3600450" cy="0"/>
          </a:xfrm>
          <a:prstGeom prst="line">
            <a:avLst/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25" name="直線接點 5"/>
          <p:cNvCxnSpPr>
            <a:cxnSpLocks noChangeShapeType="1"/>
          </p:cNvCxnSpPr>
          <p:nvPr/>
        </p:nvCxnSpPr>
        <p:spPr bwMode="auto">
          <a:xfrm>
            <a:off x="468313" y="2832249"/>
            <a:ext cx="503237" cy="0"/>
          </a:xfrm>
          <a:prstGeom prst="line">
            <a:avLst/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Rectangle 6"/>
          <p:cNvSpPr txBox="1">
            <a:spLocks noChangeArrowheads="1"/>
          </p:cNvSpPr>
          <p:nvPr/>
        </p:nvSpPr>
        <p:spPr>
          <a:xfrm>
            <a:off x="251520" y="6021288"/>
            <a:ext cx="7993384" cy="548680"/>
          </a:xfrm>
          <a:prstGeom prst="rect">
            <a:avLst/>
          </a:prstGeom>
          <a:noFill/>
        </p:spPr>
        <p:txBody>
          <a:bodyPr/>
          <a:lstStyle>
            <a:lvl1pPr marL="203200" indent="-203200" algn="l" rtl="0" eaLnBrk="0" fontAlgn="base" hangingPunct="0">
              <a:lnSpc>
                <a:spcPct val="75000"/>
              </a:lnSpc>
              <a:spcBef>
                <a:spcPct val="65000"/>
              </a:spcBef>
              <a:spcAft>
                <a:spcPct val="0"/>
              </a:spcAft>
              <a:buSzPct val="100000"/>
              <a:buChar char="°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90500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SzPct val="100000"/>
              <a:buChar char="•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257300" indent="-342900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SzPct val="100000"/>
              <a:buChar char="-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7145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4pPr>
            <a:lvl5pPr marL="21717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5pPr>
            <a:lvl6pPr marL="2628900" indent="-3429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6pPr>
            <a:lvl7pPr marL="3086100" indent="-3429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7pPr>
            <a:lvl8pPr marL="3543300" indent="-3429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8pPr>
            <a:lvl9pPr marL="4000500" indent="-3429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</a:defRPr>
            </a:lvl9pPr>
          </a:lstStyle>
          <a:p>
            <a:pPr eaLnBrk="1" hangingPunct="1"/>
            <a:r>
              <a:rPr lang="en-US" altLang="zh-TW" sz="2000" kern="0" dirty="0" smtClean="0">
                <a:solidFill>
                  <a:schemeClr val="accent2"/>
                </a:solidFill>
              </a:rPr>
              <a:t>ARM can be set up to access data in either </a:t>
            </a:r>
            <a:r>
              <a:rPr lang="en-US" altLang="zh-TW" sz="2000" i="1" kern="0" dirty="0" smtClean="0">
                <a:solidFill>
                  <a:schemeClr val="accent2"/>
                </a:solidFill>
              </a:rPr>
              <a:t>little-endian</a:t>
            </a:r>
            <a:r>
              <a:rPr lang="en-US" altLang="zh-TW" sz="2000" kern="0" dirty="0" smtClean="0">
                <a:solidFill>
                  <a:schemeClr val="accent2"/>
                </a:solidFill>
              </a:rPr>
              <a:t> or </a:t>
            </a:r>
            <a:r>
              <a:rPr lang="en-US" altLang="zh-TW" sz="2000" i="1" kern="0" dirty="0" smtClean="0">
                <a:solidFill>
                  <a:schemeClr val="accent2"/>
                </a:solidFill>
              </a:rPr>
              <a:t>big-endian</a:t>
            </a:r>
            <a:r>
              <a:rPr lang="en-US" altLang="zh-TW" sz="2000" kern="0" dirty="0" smtClean="0">
                <a:solidFill>
                  <a:schemeClr val="accent2"/>
                </a:solidFill>
              </a:rPr>
              <a:t> format, through they </a:t>
            </a:r>
            <a:r>
              <a:rPr lang="en-US" altLang="zh-TW" sz="2000" u="sng" kern="0" dirty="0" smtClean="0">
                <a:solidFill>
                  <a:schemeClr val="accent2"/>
                </a:solidFill>
              </a:rPr>
              <a:t>default to little-endian</a:t>
            </a:r>
            <a:r>
              <a:rPr lang="en-US" altLang="zh-TW" sz="2000" kern="0" dirty="0" smtClean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18158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864567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External Interrupts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13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5" name="Rectangle 84"/>
          <p:cNvSpPr txBox="1">
            <a:spLocks noChangeArrowheads="1"/>
          </p:cNvSpPr>
          <p:nvPr/>
        </p:nvSpPr>
        <p:spPr bwMode="auto">
          <a:xfrm>
            <a:off x="233363" y="906463"/>
            <a:ext cx="8910637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>
            <a:lvl1pPr marL="301625" indent="-3016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875" indent="-249238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2pPr>
            <a:lvl3pPr marL="1001713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1403350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4pPr>
            <a:lvl5pPr marL="18034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  <a:lvl6pPr marL="22606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6pPr>
            <a:lvl7pPr marL="27178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7pPr>
            <a:lvl8pPr marL="31750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8pPr>
            <a:lvl9pPr marL="36322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301625" marR="0" lvl="0" indent="-301625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External Interrupts handled by Nested Vectored Interrupt Controller (NVIC) 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Tightly coupled with processor core</a:t>
            </a:r>
          </a:p>
          <a:p>
            <a:pPr marL="301625" marR="0" lvl="0" indent="-301625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One Non-</a:t>
            </a:r>
            <a:r>
              <a:rPr kumimoji="0" 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Maskable</a:t>
            </a: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Interrupt (NMI) supported</a:t>
            </a:r>
          </a:p>
          <a:p>
            <a:pPr marL="301625" marR="0" lvl="0" indent="-301625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Number of external interrupts is implementation-defined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Cortex-M0 supports up to 64 interrupts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  <a:tabLst/>
              <a:defRPr/>
            </a:pP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9" name="Group 99"/>
          <p:cNvGrpSpPr>
            <a:grpSpLocks/>
          </p:cNvGrpSpPr>
          <p:nvPr/>
        </p:nvGrpSpPr>
        <p:grpSpPr bwMode="auto">
          <a:xfrm>
            <a:off x="1933572" y="3106738"/>
            <a:ext cx="4594221" cy="2994025"/>
            <a:chOff x="1218" y="1957"/>
            <a:chExt cx="2894" cy="1886"/>
          </a:xfrm>
        </p:grpSpPr>
        <p:sp>
          <p:nvSpPr>
            <p:cNvPr id="20" name="Rectangle 4"/>
            <p:cNvSpPr>
              <a:spLocks noChangeArrowheads="1"/>
            </p:cNvSpPr>
            <p:nvPr/>
          </p:nvSpPr>
          <p:spPr bwMode="auto">
            <a:xfrm>
              <a:off x="1935" y="1957"/>
              <a:ext cx="2177" cy="1886"/>
            </a:xfrm>
            <a:prstGeom prst="rect">
              <a:avLst/>
            </a:prstGeom>
            <a:solidFill>
              <a:srgbClr val="D6E4EE"/>
            </a:solidFill>
            <a:ln w="12700" cap="rnd">
              <a:solidFill>
                <a:srgbClr val="1D315B"/>
              </a:solidFill>
              <a:prstDash val="sysDot"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80168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Line 72"/>
            <p:cNvSpPr>
              <a:spLocks noChangeShapeType="1"/>
            </p:cNvSpPr>
            <p:nvPr/>
          </p:nvSpPr>
          <p:spPr bwMode="auto">
            <a:xfrm>
              <a:off x="1848" y="2440"/>
              <a:ext cx="306" cy="0"/>
            </a:xfrm>
            <a:prstGeom prst="line">
              <a:avLst/>
            </a:prstGeom>
            <a:noFill/>
            <a:ln w="12700">
              <a:solidFill>
                <a:srgbClr val="1D315B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2" name="Line 75"/>
            <p:cNvSpPr>
              <a:spLocks noChangeShapeType="1"/>
            </p:cNvSpPr>
            <p:nvPr/>
          </p:nvSpPr>
          <p:spPr bwMode="auto">
            <a:xfrm>
              <a:off x="1848" y="2850"/>
              <a:ext cx="306" cy="0"/>
            </a:xfrm>
            <a:prstGeom prst="line">
              <a:avLst/>
            </a:prstGeom>
            <a:noFill/>
            <a:ln w="12700">
              <a:solidFill>
                <a:srgbClr val="1D315B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3" name="Text Box 88"/>
            <p:cNvSpPr txBox="1">
              <a:spLocks noChangeArrowheads="1"/>
            </p:cNvSpPr>
            <p:nvPr/>
          </p:nvSpPr>
          <p:spPr bwMode="auto">
            <a:xfrm rot="-5400000">
              <a:off x="1781" y="2559"/>
              <a:ext cx="388" cy="188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0167" tIns="40084" rIns="80167" bIns="40084">
              <a:spAutoFit/>
            </a:bodyPr>
            <a:lstStyle/>
            <a:p>
              <a:pPr marL="0" marR="0" lvl="0" indent="0" defTabSz="80168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……</a:t>
              </a:r>
            </a:p>
          </p:txBody>
        </p:sp>
        <p:sp>
          <p:nvSpPr>
            <p:cNvPr id="24" name="Rectangle 6"/>
            <p:cNvSpPr>
              <a:spLocks noChangeArrowheads="1"/>
            </p:cNvSpPr>
            <p:nvPr/>
          </p:nvSpPr>
          <p:spPr bwMode="gray">
            <a:xfrm>
              <a:off x="2833" y="2171"/>
              <a:ext cx="1061" cy="1200"/>
            </a:xfrm>
            <a:prstGeom prst="rect">
              <a:avLst/>
            </a:prstGeom>
            <a:solidFill>
              <a:srgbClr val="007FAC"/>
            </a:solidFill>
            <a:ln w="12700">
              <a:solidFill>
                <a:srgbClr val="1D315B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</a:rPr>
                <a:t>Cortex-Mx</a:t>
              </a:r>
              <a:b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</a:rPr>
              </a:b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</a:rPr>
                <a:t>Processor Core</a:t>
              </a:r>
            </a:p>
          </p:txBody>
        </p:sp>
        <p:sp>
          <p:nvSpPr>
            <p:cNvPr id="25" name="Line 7"/>
            <p:cNvSpPr>
              <a:spLocks noChangeShapeType="1"/>
            </p:cNvSpPr>
            <p:nvPr/>
          </p:nvSpPr>
          <p:spPr bwMode="auto">
            <a:xfrm>
              <a:off x="1848" y="2257"/>
              <a:ext cx="306" cy="0"/>
            </a:xfrm>
            <a:prstGeom prst="line">
              <a:avLst/>
            </a:prstGeom>
            <a:noFill/>
            <a:ln w="12700">
              <a:solidFill>
                <a:srgbClr val="1D315B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grpSp>
          <p:nvGrpSpPr>
            <p:cNvPr id="26" name="Group 97"/>
            <p:cNvGrpSpPr>
              <a:grpSpLocks/>
            </p:cNvGrpSpPr>
            <p:nvPr/>
          </p:nvGrpSpPr>
          <p:grpSpPr bwMode="auto">
            <a:xfrm>
              <a:off x="1218" y="2156"/>
              <a:ext cx="632" cy="790"/>
              <a:chOff x="1083" y="2036"/>
              <a:chExt cx="632" cy="790"/>
            </a:xfrm>
          </p:grpSpPr>
          <p:sp>
            <p:nvSpPr>
              <p:cNvPr id="29" name="Rectangle 82"/>
              <p:cNvSpPr>
                <a:spLocks noChangeArrowheads="1"/>
              </p:cNvSpPr>
              <p:nvPr/>
            </p:nvSpPr>
            <p:spPr bwMode="auto">
              <a:xfrm>
                <a:off x="1083" y="2225"/>
                <a:ext cx="632" cy="6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D315B"/>
                    </a:solidFill>
                    <a:effectLst/>
                    <a:uLnTx/>
                    <a:uFillTx/>
                    <a:latin typeface="Arial"/>
                  </a:rPr>
                  <a:t>INTISR[0]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D315B"/>
                    </a:solidFill>
                    <a:effectLst/>
                    <a:uLnTx/>
                    <a:uFillTx/>
                    <a:latin typeface="Arial"/>
                  </a:rPr>
                  <a:t>…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D315B"/>
                    </a:solidFill>
                    <a:effectLst/>
                    <a:uLnTx/>
                    <a:uFillTx/>
                    <a:latin typeface="Arial"/>
                  </a:rPr>
                  <a:t>…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D315B"/>
                    </a:solidFill>
                    <a:effectLst/>
                    <a:uLnTx/>
                    <a:uFillTx/>
                    <a:latin typeface="Arial"/>
                  </a:rPr>
                  <a:t>INTISR[N]</a:t>
                </a:r>
              </a:p>
            </p:txBody>
          </p:sp>
          <p:sp>
            <p:nvSpPr>
              <p:cNvPr id="30" name="Rectangle 21"/>
              <p:cNvSpPr>
                <a:spLocks noChangeArrowheads="1"/>
              </p:cNvSpPr>
              <p:nvPr/>
            </p:nvSpPr>
            <p:spPr bwMode="auto">
              <a:xfrm>
                <a:off x="1193" y="2036"/>
                <a:ext cx="506" cy="1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D315B"/>
                    </a:solidFill>
                    <a:effectLst/>
                    <a:uLnTx/>
                    <a:uFillTx/>
                    <a:latin typeface="Arial"/>
                  </a:rPr>
                  <a:t>INTNMI</a:t>
                </a:r>
              </a:p>
            </p:txBody>
          </p:sp>
        </p:grpSp>
        <p:sp>
          <p:nvSpPr>
            <p:cNvPr id="27" name="Rectangle 38"/>
            <p:cNvSpPr>
              <a:spLocks noChangeArrowheads="1"/>
            </p:cNvSpPr>
            <p:nvPr/>
          </p:nvSpPr>
          <p:spPr bwMode="gray">
            <a:xfrm>
              <a:off x="2168" y="2171"/>
              <a:ext cx="624" cy="768"/>
            </a:xfrm>
            <a:prstGeom prst="rect">
              <a:avLst/>
            </a:prstGeom>
            <a:solidFill>
              <a:srgbClr val="007FAC"/>
            </a:solidFill>
            <a:ln w="12700">
              <a:solidFill>
                <a:srgbClr val="1D315B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</a:rPr>
                <a:t>NVIC</a:t>
              </a:r>
            </a:p>
          </p:txBody>
        </p:sp>
        <p:sp>
          <p:nvSpPr>
            <p:cNvPr id="28" name="Text Box 83"/>
            <p:cNvSpPr txBox="1">
              <a:spLocks noChangeArrowheads="1"/>
            </p:cNvSpPr>
            <p:nvPr/>
          </p:nvSpPr>
          <p:spPr bwMode="auto">
            <a:xfrm>
              <a:off x="1970" y="3616"/>
              <a:ext cx="2002" cy="188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lIns="80167" tIns="40084" rIns="80167" bIns="40084">
              <a:spAutoFit/>
            </a:bodyPr>
            <a:lstStyle/>
            <a:p>
              <a:pPr marL="0" marR="0" lvl="0" indent="0" defTabSz="80168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Cortex-Mx Integration Layer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505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082575" cy="372603"/>
          </a:xfrm>
        </p:spPr>
        <p:txBody>
          <a:bodyPr/>
          <a:lstStyle/>
          <a:p>
            <a:pPr eaLnBrk="1" hangingPunct="1"/>
            <a:r>
              <a:rPr lang="en-GB" altLang="zh-TW" dirty="0"/>
              <a:t>Exception </a:t>
            </a:r>
            <a:r>
              <a:rPr lang="en-GB" altLang="zh-TW" dirty="0" smtClean="0"/>
              <a:t>Handling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14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20663" y="906463"/>
            <a:ext cx="8599809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>
            <a:lvl1pPr marL="301625" indent="-3016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875" indent="-249238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2pPr>
            <a:lvl3pPr marL="1001713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1403350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4pPr>
            <a:lvl5pPr marL="18034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  <a:lvl6pPr marL="22606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6pPr>
            <a:lvl7pPr marL="27178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7pPr>
            <a:lvl8pPr marL="31750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8pPr>
            <a:lvl9pPr marL="36322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301625" marR="0" lvl="0" indent="-301625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Exception types: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Reset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Non-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maskable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 Interrupts (NMI)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Faults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PendSV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SVCall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External Interrupt</a:t>
            </a:r>
          </a:p>
          <a:p>
            <a:pPr marL="650875" marR="0" lvl="1" indent="-249238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SysTick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 Interrupt</a:t>
            </a:r>
          </a:p>
          <a:p>
            <a:pPr marL="650875" marR="0" lvl="1" indent="-249238" algn="l" defTabSz="801688" rtl="0" eaLnBrk="0" fontAlgn="ctr" latinLnBrk="0" hangingPunct="0">
              <a:lnSpc>
                <a:spcPct val="12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  <a:p>
            <a:pPr marL="301625" marR="0" lvl="0" indent="-301625" algn="l" defTabSz="801688" rtl="0" eaLnBrk="0" fontAlgn="ctr" latinLnBrk="0" hangingPunct="0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Exceptions processed in Handler mode (except Reset)</a:t>
            </a:r>
          </a:p>
          <a:p>
            <a:pPr marL="650875" marR="0" lvl="1" indent="-249238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Exceptions always run privileged</a:t>
            </a:r>
          </a:p>
          <a:p>
            <a:pPr marL="650875" marR="0" lvl="1" indent="-249238" algn="l" defTabSz="801688" rtl="0" eaLnBrk="0" fontAlgn="ctr" latinLnBrk="0" hangingPunct="0">
              <a:lnSpc>
                <a:spcPct val="12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  <a:p>
            <a:pPr marL="301625" marR="0" lvl="0" indent="-301625" algn="l" defTabSz="801688" rtl="0" eaLnBrk="0" fontAlgn="ctr" latinLnBrk="0" hangingPunct="0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Interrupt handling</a:t>
            </a:r>
          </a:p>
          <a:p>
            <a:pPr marL="650875" marR="0" lvl="1" indent="-249238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Interrupts are a sub-class of exception</a:t>
            </a:r>
          </a:p>
          <a:p>
            <a:pPr marL="650875" marR="0" lvl="1" indent="-249238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Automatic save and restore of processor registers (</a:t>
            </a:r>
            <a:r>
              <a:rPr kumimoji="0" lang="en-GB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xPSR</a:t>
            </a:r>
            <a:r>
              <a:rPr kumimoji="0" lang="en-GB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, PC, LR, R12, R3-R0)</a:t>
            </a:r>
          </a:p>
          <a:p>
            <a:pPr marL="650875" marR="0" lvl="1" indent="-249238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Allows handler to be written entirely in ‘C’</a:t>
            </a:r>
          </a:p>
          <a:p>
            <a:pPr marL="650875" marR="0" lvl="1" indent="-249238" algn="l" defTabSz="801688" rtl="0" eaLnBrk="0" fontAlgn="ctr" latinLnBrk="0" hangingPunct="0">
              <a:lnSpc>
                <a:spcPct val="12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312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348947" cy="372603"/>
          </a:xfrm>
        </p:spPr>
        <p:txBody>
          <a:bodyPr/>
          <a:lstStyle/>
          <a:p>
            <a:pPr eaLnBrk="1" hangingPunct="1"/>
            <a:r>
              <a:rPr lang="en-GB" altLang="zh-TW" dirty="0"/>
              <a:t>Exception Handling Example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15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42" name="Text Box 3"/>
          <p:cNvSpPr txBox="1">
            <a:spLocks noChangeArrowheads="1"/>
          </p:cNvSpPr>
          <p:nvPr/>
        </p:nvSpPr>
        <p:spPr bwMode="auto">
          <a:xfrm>
            <a:off x="41275" y="4622007"/>
            <a:ext cx="1638300" cy="30480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5000"/>
              </a:spcBef>
              <a:spcAft>
                <a:spcPts val="0"/>
              </a:spcAft>
            </a:pPr>
            <a:r>
              <a:rPr lang="en-GB" sz="1400" i="1">
                <a:solidFill>
                  <a:srgbClr val="1D315B"/>
                </a:solidFill>
                <a:latin typeface="Arial"/>
                <a:cs typeface="Arial" charset="0"/>
              </a:rPr>
              <a:t>Core Execution</a:t>
            </a:r>
          </a:p>
        </p:txBody>
      </p:sp>
      <p:sp>
        <p:nvSpPr>
          <p:cNvPr id="43" name="Text Box 4"/>
          <p:cNvSpPr txBox="1">
            <a:spLocks noChangeArrowheads="1"/>
          </p:cNvSpPr>
          <p:nvPr/>
        </p:nvSpPr>
        <p:spPr bwMode="auto">
          <a:xfrm>
            <a:off x="776288" y="1273175"/>
            <a:ext cx="1597025" cy="33655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spcBef>
                <a:spcPct val="25000"/>
              </a:spcBef>
              <a:spcAft>
                <a:spcPts val="0"/>
              </a:spcAft>
            </a:pPr>
            <a:r>
              <a:rPr lang="en-GB" sz="1600" b="1" dirty="0">
                <a:solidFill>
                  <a:srgbClr val="1D315B"/>
                </a:solidFill>
                <a:latin typeface="Arial"/>
                <a:cs typeface="Arial" charset="0"/>
              </a:rPr>
              <a:t>Higher Priority</a:t>
            </a:r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 flipH="1">
            <a:off x="1562100" y="1717675"/>
            <a:ext cx="12700" cy="2708275"/>
          </a:xfrm>
          <a:prstGeom prst="line">
            <a:avLst/>
          </a:prstGeom>
          <a:noFill/>
          <a:ln w="38100">
            <a:solidFill>
              <a:srgbClr val="333333"/>
            </a:solidFill>
            <a:round/>
            <a:headEnd type="triangle" w="med" len="med"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 flipH="1">
            <a:off x="2905125" y="1901825"/>
            <a:ext cx="9525" cy="3015457"/>
          </a:xfrm>
          <a:prstGeom prst="line">
            <a:avLst/>
          </a:prstGeom>
          <a:noFill/>
          <a:ln w="19050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grpSp>
        <p:nvGrpSpPr>
          <p:cNvPr id="46" name="Group 40"/>
          <p:cNvGrpSpPr>
            <a:grpSpLocks/>
          </p:cNvGrpSpPr>
          <p:nvPr/>
        </p:nvGrpSpPr>
        <p:grpSpPr bwMode="auto">
          <a:xfrm>
            <a:off x="466725" y="3983038"/>
            <a:ext cx="6991350" cy="304800"/>
            <a:chOff x="294" y="2201"/>
            <a:chExt cx="4404" cy="192"/>
          </a:xfrm>
        </p:grpSpPr>
        <p:sp>
          <p:nvSpPr>
            <p:cNvPr id="47" name="Line 7"/>
            <p:cNvSpPr>
              <a:spLocks noChangeShapeType="1"/>
            </p:cNvSpPr>
            <p:nvPr/>
          </p:nvSpPr>
          <p:spPr bwMode="auto">
            <a:xfrm>
              <a:off x="1006" y="2299"/>
              <a:ext cx="3692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GB">
                <a:solidFill>
                  <a:srgbClr val="1D315B"/>
                </a:solidFill>
                <a:latin typeface="Arial"/>
              </a:endParaRPr>
            </a:p>
          </p:txBody>
        </p:sp>
        <p:sp>
          <p:nvSpPr>
            <p:cNvPr id="48" name="Text Box 8"/>
            <p:cNvSpPr txBox="1">
              <a:spLocks noChangeArrowheads="1"/>
            </p:cNvSpPr>
            <p:nvPr/>
          </p:nvSpPr>
          <p:spPr bwMode="auto">
            <a:xfrm>
              <a:off x="294" y="2201"/>
              <a:ext cx="742" cy="192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25000"/>
                </a:spcBef>
                <a:spcAft>
                  <a:spcPts val="0"/>
                </a:spcAft>
              </a:pPr>
              <a:r>
                <a:rPr lang="en-GB" sz="1400" b="1">
                  <a:solidFill>
                    <a:srgbClr val="1D315B"/>
                  </a:solidFill>
                  <a:latin typeface="Arial"/>
                  <a:cs typeface="Arial" charset="0"/>
                </a:rPr>
                <a:t>Base CPU</a:t>
              </a:r>
            </a:p>
          </p:txBody>
        </p:sp>
      </p:grpSp>
      <p:sp>
        <p:nvSpPr>
          <p:cNvPr id="49" name="Text Box 9"/>
          <p:cNvSpPr txBox="1">
            <a:spLocks noChangeArrowheads="1"/>
          </p:cNvSpPr>
          <p:nvPr/>
        </p:nvSpPr>
        <p:spPr bwMode="auto">
          <a:xfrm>
            <a:off x="963613" y="2724150"/>
            <a:ext cx="598487" cy="30480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spcBef>
                <a:spcPct val="25000"/>
              </a:spcBef>
              <a:spcAft>
                <a:spcPts val="0"/>
              </a:spcAft>
            </a:pPr>
            <a:r>
              <a:rPr lang="en-GB" sz="1400" b="1">
                <a:solidFill>
                  <a:srgbClr val="1D315B"/>
                </a:solidFill>
                <a:latin typeface="Arial"/>
                <a:cs typeface="Arial" charset="0"/>
              </a:rPr>
              <a:t>IRQ2</a:t>
            </a:r>
          </a:p>
        </p:txBody>
      </p:sp>
      <p:grpSp>
        <p:nvGrpSpPr>
          <p:cNvPr id="50" name="Group 41"/>
          <p:cNvGrpSpPr>
            <a:grpSpLocks/>
          </p:cNvGrpSpPr>
          <p:nvPr/>
        </p:nvGrpSpPr>
        <p:grpSpPr bwMode="auto">
          <a:xfrm>
            <a:off x="968375" y="2112963"/>
            <a:ext cx="6489700" cy="368300"/>
            <a:chOff x="610" y="1331"/>
            <a:chExt cx="4088" cy="232"/>
          </a:xfrm>
        </p:grpSpPr>
        <p:sp>
          <p:nvSpPr>
            <p:cNvPr id="51" name="Text Box 10"/>
            <p:cNvSpPr txBox="1">
              <a:spLocks noChangeArrowheads="1"/>
            </p:cNvSpPr>
            <p:nvPr/>
          </p:nvSpPr>
          <p:spPr bwMode="auto">
            <a:xfrm>
              <a:off x="610" y="1371"/>
              <a:ext cx="377" cy="192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  <a:cs typeface="Arial" charset="0"/>
                </a:rPr>
                <a:t>IRQ1</a:t>
              </a:r>
            </a:p>
          </p:txBody>
        </p:sp>
        <p:sp>
          <p:nvSpPr>
            <p:cNvPr id="52" name="Line 11"/>
            <p:cNvSpPr>
              <a:spLocks noChangeShapeType="1"/>
            </p:cNvSpPr>
            <p:nvPr/>
          </p:nvSpPr>
          <p:spPr bwMode="auto">
            <a:xfrm>
              <a:off x="984" y="1476"/>
              <a:ext cx="1393" cy="0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3" name="Line 12"/>
            <p:cNvSpPr>
              <a:spLocks noChangeShapeType="1"/>
            </p:cNvSpPr>
            <p:nvPr/>
          </p:nvSpPr>
          <p:spPr bwMode="auto">
            <a:xfrm>
              <a:off x="2357" y="1335"/>
              <a:ext cx="287" cy="0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4" name="Line 13"/>
            <p:cNvSpPr>
              <a:spLocks noChangeShapeType="1"/>
            </p:cNvSpPr>
            <p:nvPr/>
          </p:nvSpPr>
          <p:spPr bwMode="auto">
            <a:xfrm>
              <a:off x="2620" y="1476"/>
              <a:ext cx="2078" cy="4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5" name="Line 14"/>
            <p:cNvSpPr>
              <a:spLocks noChangeShapeType="1"/>
            </p:cNvSpPr>
            <p:nvPr/>
          </p:nvSpPr>
          <p:spPr bwMode="auto">
            <a:xfrm>
              <a:off x="2365" y="1331"/>
              <a:ext cx="0" cy="145"/>
            </a:xfrm>
            <a:prstGeom prst="line">
              <a:avLst/>
            </a:prstGeom>
            <a:noFill/>
            <a:ln w="38100">
              <a:solidFill>
                <a:srgbClr val="1D315B"/>
              </a:solidFill>
              <a:round/>
              <a:headEnd/>
              <a:tailEnd/>
            </a:ln>
          </p:spPr>
          <p:txBody>
            <a:bodyPr wrap="none"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56" name="Line 15"/>
            <p:cNvSpPr>
              <a:spLocks noChangeShapeType="1"/>
            </p:cNvSpPr>
            <p:nvPr/>
          </p:nvSpPr>
          <p:spPr bwMode="auto">
            <a:xfrm>
              <a:off x="2632" y="1335"/>
              <a:ext cx="0" cy="145"/>
            </a:xfrm>
            <a:prstGeom prst="line">
              <a:avLst/>
            </a:prstGeom>
            <a:noFill/>
            <a:ln w="38100">
              <a:solidFill>
                <a:srgbClr val="1D315B"/>
              </a:solidFill>
              <a:round/>
              <a:headEnd/>
              <a:tailEnd/>
            </a:ln>
          </p:spPr>
          <p:txBody>
            <a:bodyPr wrap="none"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57" name="Line 16"/>
          <p:cNvSpPr>
            <a:spLocks noChangeShapeType="1"/>
          </p:cNvSpPr>
          <p:nvPr/>
        </p:nvSpPr>
        <p:spPr bwMode="auto">
          <a:xfrm>
            <a:off x="1562100" y="2894013"/>
            <a:ext cx="1358900" cy="0"/>
          </a:xfrm>
          <a:prstGeom prst="line">
            <a:avLst/>
          </a:prstGeom>
          <a:noFill/>
          <a:ln w="38100">
            <a:solidFill>
              <a:srgbClr val="333333"/>
            </a:solidFill>
            <a:round/>
            <a:headEnd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58" name="Line 17"/>
          <p:cNvSpPr>
            <a:spLocks noChangeShapeType="1"/>
          </p:cNvSpPr>
          <p:nvPr/>
        </p:nvSpPr>
        <p:spPr bwMode="auto">
          <a:xfrm>
            <a:off x="2908300" y="2670175"/>
            <a:ext cx="455613" cy="0"/>
          </a:xfrm>
          <a:prstGeom prst="line">
            <a:avLst/>
          </a:prstGeom>
          <a:noFill/>
          <a:ln w="38100">
            <a:solidFill>
              <a:srgbClr val="333333"/>
            </a:solidFill>
            <a:round/>
            <a:headEnd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59" name="Line 18"/>
          <p:cNvSpPr>
            <a:spLocks noChangeShapeType="1"/>
          </p:cNvSpPr>
          <p:nvPr/>
        </p:nvSpPr>
        <p:spPr bwMode="auto">
          <a:xfrm>
            <a:off x="3325813" y="2894013"/>
            <a:ext cx="4132262" cy="6350"/>
          </a:xfrm>
          <a:prstGeom prst="line">
            <a:avLst/>
          </a:prstGeom>
          <a:noFill/>
          <a:ln w="38100">
            <a:solidFill>
              <a:srgbClr val="333333"/>
            </a:solidFill>
            <a:round/>
            <a:headEnd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60" name="Line 19"/>
          <p:cNvSpPr>
            <a:spLocks noChangeShapeType="1"/>
          </p:cNvSpPr>
          <p:nvPr/>
        </p:nvSpPr>
        <p:spPr bwMode="auto">
          <a:xfrm>
            <a:off x="2921000" y="2663825"/>
            <a:ext cx="0" cy="230188"/>
          </a:xfrm>
          <a:prstGeom prst="line">
            <a:avLst/>
          </a:prstGeom>
          <a:noFill/>
          <a:ln w="38100">
            <a:solidFill>
              <a:srgbClr val="1D315B"/>
            </a:solidFill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1" name="Line 20"/>
          <p:cNvSpPr>
            <a:spLocks noChangeShapeType="1"/>
          </p:cNvSpPr>
          <p:nvPr/>
        </p:nvSpPr>
        <p:spPr bwMode="auto">
          <a:xfrm>
            <a:off x="3344863" y="2670175"/>
            <a:ext cx="0" cy="230188"/>
          </a:xfrm>
          <a:prstGeom prst="line">
            <a:avLst/>
          </a:prstGeom>
          <a:noFill/>
          <a:ln w="38100">
            <a:solidFill>
              <a:srgbClr val="1D315B"/>
            </a:solidFill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2" name="Line 31"/>
          <p:cNvSpPr>
            <a:spLocks noChangeShapeType="1"/>
          </p:cNvSpPr>
          <p:nvPr/>
        </p:nvSpPr>
        <p:spPr bwMode="auto">
          <a:xfrm flipH="1">
            <a:off x="3743326" y="1906589"/>
            <a:ext cx="7937" cy="3010694"/>
          </a:xfrm>
          <a:prstGeom prst="line">
            <a:avLst/>
          </a:prstGeom>
          <a:noFill/>
          <a:ln w="19050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63" name="Text Box 32"/>
          <p:cNvSpPr txBox="1">
            <a:spLocks noChangeArrowheads="1"/>
          </p:cNvSpPr>
          <p:nvPr/>
        </p:nvSpPr>
        <p:spPr bwMode="auto">
          <a:xfrm>
            <a:off x="1568450" y="4658520"/>
            <a:ext cx="1352549" cy="261937"/>
          </a:xfrm>
          <a:prstGeom prst="rect">
            <a:avLst/>
          </a:prstGeom>
          <a:solidFill>
            <a:srgbClr val="FFFF99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wrap="square" lIns="80167" tIns="40084" rIns="80167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Foreground</a:t>
            </a:r>
          </a:p>
        </p:txBody>
      </p:sp>
      <p:sp>
        <p:nvSpPr>
          <p:cNvPr id="64" name="Text Box 33"/>
          <p:cNvSpPr txBox="1">
            <a:spLocks noChangeArrowheads="1"/>
          </p:cNvSpPr>
          <p:nvPr/>
        </p:nvSpPr>
        <p:spPr bwMode="auto">
          <a:xfrm>
            <a:off x="2914650" y="4658519"/>
            <a:ext cx="827088" cy="261938"/>
          </a:xfrm>
          <a:prstGeom prst="rect">
            <a:avLst/>
          </a:prstGeom>
          <a:solidFill>
            <a:srgbClr val="FF9900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wrap="square" lIns="80167" tIns="40084" rIns="80167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ISR2</a:t>
            </a:r>
          </a:p>
        </p:txBody>
      </p:sp>
      <p:sp>
        <p:nvSpPr>
          <p:cNvPr id="65" name="Text Box 34"/>
          <p:cNvSpPr txBox="1">
            <a:spLocks noChangeArrowheads="1"/>
          </p:cNvSpPr>
          <p:nvPr/>
        </p:nvSpPr>
        <p:spPr bwMode="auto">
          <a:xfrm>
            <a:off x="3741738" y="4658519"/>
            <a:ext cx="1052512" cy="261938"/>
          </a:xfrm>
          <a:prstGeom prst="rect">
            <a:avLst/>
          </a:prstGeom>
          <a:solidFill>
            <a:srgbClr val="FF6600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lIns="80167" tIns="40084" rIns="80167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ISR1</a:t>
            </a:r>
          </a:p>
        </p:txBody>
      </p:sp>
      <p:sp>
        <p:nvSpPr>
          <p:cNvPr id="66" name="Text Box 35"/>
          <p:cNvSpPr txBox="1">
            <a:spLocks noChangeArrowheads="1"/>
          </p:cNvSpPr>
          <p:nvPr/>
        </p:nvSpPr>
        <p:spPr bwMode="auto">
          <a:xfrm>
            <a:off x="4789488" y="4658519"/>
            <a:ext cx="531812" cy="261938"/>
          </a:xfrm>
          <a:prstGeom prst="rect">
            <a:avLst/>
          </a:prstGeom>
          <a:solidFill>
            <a:srgbClr val="FF9900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lIns="0" tIns="40084" rIns="0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ISR2</a:t>
            </a:r>
          </a:p>
        </p:txBody>
      </p:sp>
      <p:sp>
        <p:nvSpPr>
          <p:cNvPr id="67" name="Text Box 36"/>
          <p:cNvSpPr txBox="1">
            <a:spLocks noChangeArrowheads="1"/>
          </p:cNvSpPr>
          <p:nvPr/>
        </p:nvSpPr>
        <p:spPr bwMode="auto">
          <a:xfrm>
            <a:off x="6280150" y="4658519"/>
            <a:ext cx="1171575" cy="261938"/>
          </a:xfrm>
          <a:prstGeom prst="rect">
            <a:avLst/>
          </a:prstGeom>
          <a:solidFill>
            <a:srgbClr val="FFFF99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lIns="80167" tIns="40084" rIns="80167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Foreground</a:t>
            </a:r>
          </a:p>
        </p:txBody>
      </p:sp>
      <p:sp>
        <p:nvSpPr>
          <p:cNvPr id="68" name="Line 37"/>
          <p:cNvSpPr>
            <a:spLocks noChangeShapeType="1"/>
          </p:cNvSpPr>
          <p:nvPr/>
        </p:nvSpPr>
        <p:spPr bwMode="auto">
          <a:xfrm>
            <a:off x="1562100" y="4413250"/>
            <a:ext cx="6235700" cy="6350"/>
          </a:xfrm>
          <a:prstGeom prst="line">
            <a:avLst/>
          </a:prstGeom>
          <a:noFill/>
          <a:ln w="38100">
            <a:solidFill>
              <a:srgbClr val="333333"/>
            </a:solidFill>
            <a:round/>
            <a:headEnd/>
            <a:tailEnd type="triangle" w="med" len="med"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69" name="Text Box 38"/>
          <p:cNvSpPr txBox="1">
            <a:spLocks noChangeArrowheads="1"/>
          </p:cNvSpPr>
          <p:nvPr/>
        </p:nvSpPr>
        <p:spPr bwMode="auto">
          <a:xfrm>
            <a:off x="7797800" y="4251325"/>
            <a:ext cx="658813" cy="33655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spcBef>
                <a:spcPct val="25000"/>
              </a:spcBef>
              <a:spcAft>
                <a:spcPts val="0"/>
              </a:spcAft>
            </a:pPr>
            <a:r>
              <a:rPr lang="en-GB" sz="1600" b="1" dirty="0">
                <a:solidFill>
                  <a:srgbClr val="1D315B"/>
                </a:solidFill>
                <a:latin typeface="Arial"/>
                <a:cs typeface="Arial" charset="0"/>
              </a:rPr>
              <a:t>Time</a:t>
            </a:r>
          </a:p>
        </p:txBody>
      </p:sp>
      <p:grpSp>
        <p:nvGrpSpPr>
          <p:cNvPr id="70" name="Group 42"/>
          <p:cNvGrpSpPr>
            <a:grpSpLocks/>
          </p:cNvGrpSpPr>
          <p:nvPr/>
        </p:nvGrpSpPr>
        <p:grpSpPr bwMode="auto">
          <a:xfrm>
            <a:off x="969963" y="3257550"/>
            <a:ext cx="6489700" cy="368300"/>
            <a:chOff x="610" y="1331"/>
            <a:chExt cx="4088" cy="232"/>
          </a:xfrm>
        </p:grpSpPr>
        <p:sp>
          <p:nvSpPr>
            <p:cNvPr id="71" name="Text Box 43"/>
            <p:cNvSpPr txBox="1">
              <a:spLocks noChangeArrowheads="1"/>
            </p:cNvSpPr>
            <p:nvPr/>
          </p:nvSpPr>
          <p:spPr bwMode="auto">
            <a:xfrm>
              <a:off x="610" y="1371"/>
              <a:ext cx="377" cy="192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  <a:cs typeface="Arial" charset="0"/>
                </a:rPr>
                <a:t>IRQ3</a:t>
              </a:r>
            </a:p>
          </p:txBody>
        </p:sp>
        <p:sp>
          <p:nvSpPr>
            <p:cNvPr id="72" name="Line 44"/>
            <p:cNvSpPr>
              <a:spLocks noChangeShapeType="1"/>
            </p:cNvSpPr>
            <p:nvPr/>
          </p:nvSpPr>
          <p:spPr bwMode="auto">
            <a:xfrm>
              <a:off x="984" y="1476"/>
              <a:ext cx="1393" cy="0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73" name="Line 45"/>
            <p:cNvSpPr>
              <a:spLocks noChangeShapeType="1"/>
            </p:cNvSpPr>
            <p:nvPr/>
          </p:nvSpPr>
          <p:spPr bwMode="auto">
            <a:xfrm>
              <a:off x="2357" y="1335"/>
              <a:ext cx="287" cy="0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74" name="Line 46"/>
            <p:cNvSpPr>
              <a:spLocks noChangeShapeType="1"/>
            </p:cNvSpPr>
            <p:nvPr/>
          </p:nvSpPr>
          <p:spPr bwMode="auto">
            <a:xfrm>
              <a:off x="2620" y="1476"/>
              <a:ext cx="2078" cy="4"/>
            </a:xfrm>
            <a:prstGeom prst="line">
              <a:avLst/>
            </a:prstGeom>
            <a:noFill/>
            <a:ln w="38100">
              <a:solidFill>
                <a:srgbClr val="333333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75" name="Line 47"/>
            <p:cNvSpPr>
              <a:spLocks noChangeShapeType="1"/>
            </p:cNvSpPr>
            <p:nvPr/>
          </p:nvSpPr>
          <p:spPr bwMode="auto">
            <a:xfrm>
              <a:off x="2365" y="1331"/>
              <a:ext cx="0" cy="145"/>
            </a:xfrm>
            <a:prstGeom prst="line">
              <a:avLst/>
            </a:prstGeom>
            <a:noFill/>
            <a:ln w="38100">
              <a:solidFill>
                <a:srgbClr val="1D315B"/>
              </a:solidFill>
              <a:round/>
              <a:headEnd/>
              <a:tailEnd/>
            </a:ln>
          </p:spPr>
          <p:txBody>
            <a:bodyPr wrap="none"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76" name="Line 48"/>
            <p:cNvSpPr>
              <a:spLocks noChangeShapeType="1"/>
            </p:cNvSpPr>
            <p:nvPr/>
          </p:nvSpPr>
          <p:spPr bwMode="auto">
            <a:xfrm>
              <a:off x="2632" y="1335"/>
              <a:ext cx="0" cy="145"/>
            </a:xfrm>
            <a:prstGeom prst="line">
              <a:avLst/>
            </a:prstGeom>
            <a:noFill/>
            <a:ln w="38100">
              <a:solidFill>
                <a:srgbClr val="1D315B"/>
              </a:solidFill>
              <a:round/>
              <a:headEnd/>
              <a:tailEnd/>
            </a:ln>
          </p:spPr>
          <p:txBody>
            <a:bodyPr wrap="none"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77" name="Text Box 51"/>
          <p:cNvSpPr txBox="1">
            <a:spLocks noChangeArrowheads="1"/>
          </p:cNvSpPr>
          <p:nvPr/>
        </p:nvSpPr>
        <p:spPr bwMode="auto">
          <a:xfrm>
            <a:off x="5321300" y="4658519"/>
            <a:ext cx="958850" cy="261938"/>
          </a:xfrm>
          <a:prstGeom prst="rect">
            <a:avLst/>
          </a:prstGeom>
          <a:solidFill>
            <a:srgbClr val="FFCC00"/>
          </a:solidFill>
          <a:ln w="12700" algn="ctr">
            <a:solidFill>
              <a:srgbClr val="1D315B"/>
            </a:solidFill>
            <a:miter lim="800000"/>
            <a:headEnd/>
            <a:tailEnd/>
          </a:ln>
        </p:spPr>
        <p:txBody>
          <a:bodyPr lIns="80167" tIns="40084" rIns="80167" bIns="40084">
            <a:spAutoFit/>
          </a:bodyPr>
          <a:lstStyle/>
          <a:p>
            <a:pPr marL="0" marR="0" lvl="0" indent="0" defTabSz="8016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ISR3</a:t>
            </a:r>
          </a:p>
        </p:txBody>
      </p:sp>
      <p:sp>
        <p:nvSpPr>
          <p:cNvPr id="78" name="Text Box 3"/>
          <p:cNvSpPr txBox="1">
            <a:spLocks noChangeArrowheads="1"/>
          </p:cNvSpPr>
          <p:nvPr/>
        </p:nvSpPr>
        <p:spPr bwMode="auto">
          <a:xfrm>
            <a:off x="4641850" y="4926807"/>
            <a:ext cx="1638300" cy="30480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5000"/>
              </a:spcBef>
              <a:spcAft>
                <a:spcPts val="0"/>
              </a:spcAft>
            </a:pPr>
            <a:r>
              <a:rPr lang="en-GB" sz="1400" i="1">
                <a:solidFill>
                  <a:srgbClr val="1D315B"/>
                </a:solidFill>
                <a:latin typeface="Arial"/>
                <a:cs typeface="Arial" charset="0"/>
              </a:rPr>
              <a:t>(ISR 2 resumes)</a:t>
            </a:r>
          </a:p>
        </p:txBody>
      </p:sp>
    </p:spTree>
    <p:extLst>
      <p:ext uri="{BB962C8B-B14F-4D97-AF65-F5344CB8AC3E}">
        <p14:creationId xmlns:p14="http://schemas.microsoft.com/office/powerpoint/2010/main" val="409278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370842" cy="372603"/>
          </a:xfrm>
        </p:spPr>
        <p:txBody>
          <a:bodyPr/>
          <a:lstStyle/>
          <a:p>
            <a:pPr eaLnBrk="1" hangingPunct="1"/>
            <a:r>
              <a:rPr lang="en-GB" altLang="zh-TW" dirty="0"/>
              <a:t>Reset </a:t>
            </a:r>
            <a:r>
              <a:rPr lang="en-GB" altLang="zh-TW" dirty="0" err="1"/>
              <a:t>Behavior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16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graphicFrame>
        <p:nvGraphicFramePr>
          <p:cNvPr id="35" name="Group 295"/>
          <p:cNvGraphicFramePr>
            <a:graphicFrameLocks noGrp="1"/>
          </p:cNvGraphicFramePr>
          <p:nvPr/>
        </p:nvGraphicFramePr>
        <p:xfrm>
          <a:off x="2640013" y="2744788"/>
          <a:ext cx="576262" cy="1174112"/>
        </p:xfrm>
        <a:graphic>
          <a:graphicData uri="http://schemas.openxmlformats.org/drawingml/2006/table">
            <a:tbl>
              <a:tblPr/>
              <a:tblGrid>
                <a:gridCol w="576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84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r" defTabSz="801688" rtl="0" eaLnBrk="0" fontAlgn="ctr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125000"/>
                        <a:buFont typeface="Wingdings" charset="2"/>
                        <a:buNone/>
                        <a:tabLst/>
                      </a:pP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80167" marR="80167" marT="40084" marB="4008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4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r" defTabSz="801688" rtl="0" eaLnBrk="0" fontAlgn="ctr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125000"/>
                        <a:buFont typeface="Wingdings" charset="2"/>
                        <a:buNone/>
                        <a:tabLst/>
                      </a:pP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80167" marR="80167" marT="40084" marB="4008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685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r" defTabSz="801688" rtl="0" eaLnBrk="0" fontAlgn="ctr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125000"/>
                        <a:buFont typeface="Wingdings" charset="2"/>
                        <a:buNone/>
                        <a:tabLst/>
                      </a:pP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0x04</a:t>
                      </a:r>
                    </a:p>
                  </a:txBody>
                  <a:tcPr marL="80167" marR="80167" marT="40084" marB="4008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4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r" defTabSz="801688" rtl="0" eaLnBrk="0" fontAlgn="ctr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125000"/>
                        <a:buFont typeface="Wingdings" charset="2"/>
                        <a:buNone/>
                        <a:tabLst/>
                      </a:pP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0x00</a:t>
                      </a:r>
                    </a:p>
                  </a:txBody>
                  <a:tcPr marL="80167" marR="80167" marT="40084" marB="4008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6" name="Group 259"/>
          <p:cNvGrpSpPr>
            <a:grpSpLocks/>
          </p:cNvGrpSpPr>
          <p:nvPr/>
        </p:nvGrpSpPr>
        <p:grpSpPr bwMode="auto">
          <a:xfrm>
            <a:off x="1439863" y="3573463"/>
            <a:ext cx="1125537" cy="350837"/>
            <a:chOff x="1239" y="2069"/>
            <a:chExt cx="709" cy="221"/>
          </a:xfrm>
        </p:grpSpPr>
        <p:cxnSp>
          <p:nvCxnSpPr>
            <p:cNvPr id="37" name="AutoShape 212"/>
            <p:cNvCxnSpPr>
              <a:cxnSpLocks noChangeShapeType="1"/>
            </p:cNvCxnSpPr>
            <p:nvPr/>
          </p:nvCxnSpPr>
          <p:spPr bwMode="auto">
            <a:xfrm>
              <a:off x="1474" y="2183"/>
              <a:ext cx="474" cy="1"/>
            </a:xfrm>
            <a:prstGeom prst="straightConnector1">
              <a:avLst/>
            </a:prstGeom>
            <a:noFill/>
            <a:ln w="12700">
              <a:solidFill>
                <a:srgbClr val="1D315B"/>
              </a:solidFill>
              <a:round/>
              <a:headEnd/>
              <a:tailEnd type="triangle" w="med" len="med"/>
            </a:ln>
          </p:spPr>
        </p:cxnSp>
        <p:sp>
          <p:nvSpPr>
            <p:cNvPr id="38" name="Oval 213"/>
            <p:cNvSpPr>
              <a:spLocks noChangeArrowheads="1"/>
            </p:cNvSpPr>
            <p:nvPr/>
          </p:nvSpPr>
          <p:spPr bwMode="auto">
            <a:xfrm>
              <a:off x="1239" y="2069"/>
              <a:ext cx="167" cy="221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1</a:t>
              </a:r>
            </a:p>
          </p:txBody>
        </p:sp>
      </p:grpSp>
      <p:sp>
        <p:nvSpPr>
          <p:cNvPr id="39" name="Rectangle 215"/>
          <p:cNvSpPr>
            <a:spLocks noChangeArrowheads="1"/>
          </p:cNvSpPr>
          <p:nvPr/>
        </p:nvSpPr>
        <p:spPr bwMode="auto">
          <a:xfrm>
            <a:off x="3276600" y="2349500"/>
            <a:ext cx="1404938" cy="215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167" tIns="40084" rIns="80167" bIns="40084"/>
          <a:lstStyle/>
          <a:p>
            <a:pPr defTabSz="801688" eaLnBrk="1" fontAlgn="ctr" hangingPunct="1"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</a:pPr>
            <a:r>
              <a:rPr lang="en-GB" sz="1400" dirty="0">
                <a:solidFill>
                  <a:srgbClr val="1D315B"/>
                </a:solidFill>
                <a:latin typeface="Arial" charset="0"/>
              </a:rPr>
              <a:t>Reset Handler</a:t>
            </a:r>
          </a:p>
        </p:txBody>
      </p:sp>
      <p:sp>
        <p:nvSpPr>
          <p:cNvPr id="40" name="AutoShape 241"/>
          <p:cNvSpPr>
            <a:spLocks noChangeArrowheads="1"/>
          </p:cNvSpPr>
          <p:nvPr/>
        </p:nvSpPr>
        <p:spPr bwMode="auto">
          <a:xfrm>
            <a:off x="3240088" y="2601913"/>
            <a:ext cx="2295525" cy="215900"/>
          </a:xfrm>
          <a:prstGeom prst="flowChartPunchedTape">
            <a:avLst/>
          </a:prstGeom>
          <a:solidFill>
            <a:srgbClr val="FFFFFF"/>
          </a:solidFill>
          <a:ln w="12700">
            <a:solidFill>
              <a:srgbClr val="1D315B"/>
            </a:solidFill>
            <a:prstDash val="dash"/>
            <a:miter lim="800000"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1" name="Rectangle 126"/>
          <p:cNvSpPr>
            <a:spLocks noChangeArrowheads="1"/>
          </p:cNvSpPr>
          <p:nvPr/>
        </p:nvSpPr>
        <p:spPr bwMode="auto">
          <a:xfrm>
            <a:off x="3240088" y="3608388"/>
            <a:ext cx="2293937" cy="252412"/>
          </a:xfrm>
          <a:prstGeom prst="rect">
            <a:avLst/>
          </a:prstGeom>
          <a:solidFill>
            <a:srgbClr val="007FAC"/>
          </a:solidFill>
          <a:ln w="12700">
            <a:solidFill>
              <a:srgbClr val="1D315B"/>
            </a:solidFill>
            <a:miter lim="800000"/>
            <a:headEnd/>
            <a:tailEnd/>
          </a:ln>
        </p:spPr>
        <p:txBody>
          <a:bodyPr wrap="none" lIns="80167" tIns="40084" rIns="80167" bIns="40084"/>
          <a:lstStyle/>
          <a:p>
            <a:pPr marL="0" marR="0" lvl="0" indent="0" defTabSz="801688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</a:rPr>
              <a:t>Initial value of MSP</a:t>
            </a:r>
          </a:p>
        </p:txBody>
      </p:sp>
      <p:sp>
        <p:nvSpPr>
          <p:cNvPr id="42" name="Rectangle 127"/>
          <p:cNvSpPr>
            <a:spLocks noChangeArrowheads="1"/>
          </p:cNvSpPr>
          <p:nvPr/>
        </p:nvSpPr>
        <p:spPr bwMode="auto">
          <a:xfrm>
            <a:off x="3240088" y="3321050"/>
            <a:ext cx="2295525" cy="287338"/>
          </a:xfrm>
          <a:prstGeom prst="rect">
            <a:avLst/>
          </a:prstGeom>
          <a:noFill/>
          <a:ln w="12700">
            <a:solidFill>
              <a:srgbClr val="1D315B"/>
            </a:solidFill>
            <a:miter lim="800000"/>
            <a:headEnd/>
            <a:tailEnd/>
          </a:ln>
        </p:spPr>
        <p:txBody>
          <a:bodyPr wrap="none" lIns="80167" tIns="40084" rIns="80167" bIns="40084"/>
          <a:lstStyle/>
          <a:p>
            <a:pPr marL="0" marR="0" lvl="0" indent="0" defTabSz="801688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 charset="0"/>
              </a:rPr>
              <a:t>Reset Handler Vector</a:t>
            </a:r>
          </a:p>
        </p:txBody>
      </p:sp>
      <p:sp>
        <p:nvSpPr>
          <p:cNvPr id="43" name="Line 134"/>
          <p:cNvSpPr>
            <a:spLocks noChangeShapeType="1"/>
          </p:cNvSpPr>
          <p:nvPr/>
        </p:nvSpPr>
        <p:spPr bwMode="auto">
          <a:xfrm>
            <a:off x="4130675" y="2998788"/>
            <a:ext cx="1404938" cy="1587"/>
          </a:xfrm>
          <a:prstGeom prst="line">
            <a:avLst/>
          </a:prstGeom>
          <a:noFill/>
          <a:ln w="28575" cap="sq">
            <a:noFill/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44" name="Line 136"/>
          <p:cNvSpPr>
            <a:spLocks noChangeShapeType="1"/>
          </p:cNvSpPr>
          <p:nvPr/>
        </p:nvSpPr>
        <p:spPr bwMode="auto">
          <a:xfrm>
            <a:off x="3240088" y="3860800"/>
            <a:ext cx="2295525" cy="317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5" name="Line 138"/>
          <p:cNvSpPr>
            <a:spLocks noChangeShapeType="1"/>
          </p:cNvSpPr>
          <p:nvPr/>
        </p:nvSpPr>
        <p:spPr bwMode="auto">
          <a:xfrm>
            <a:off x="5535613" y="2781300"/>
            <a:ext cx="0" cy="1081088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Line 137"/>
          <p:cNvSpPr>
            <a:spLocks noChangeShapeType="1"/>
          </p:cNvSpPr>
          <p:nvPr/>
        </p:nvSpPr>
        <p:spPr bwMode="auto">
          <a:xfrm>
            <a:off x="3252788" y="2817813"/>
            <a:ext cx="0" cy="104457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7" name="Line 242"/>
          <p:cNvSpPr>
            <a:spLocks noChangeShapeType="1"/>
          </p:cNvSpPr>
          <p:nvPr/>
        </p:nvSpPr>
        <p:spPr bwMode="auto">
          <a:xfrm>
            <a:off x="3252788" y="1917700"/>
            <a:ext cx="0" cy="72072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8" name="Line 246"/>
          <p:cNvSpPr>
            <a:spLocks noChangeShapeType="1"/>
          </p:cNvSpPr>
          <p:nvPr/>
        </p:nvSpPr>
        <p:spPr bwMode="auto">
          <a:xfrm>
            <a:off x="5535613" y="1917700"/>
            <a:ext cx="0" cy="72072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49" name="Group 260"/>
          <p:cNvGrpSpPr>
            <a:grpSpLocks/>
          </p:cNvGrpSpPr>
          <p:nvPr/>
        </p:nvGrpSpPr>
        <p:grpSpPr bwMode="auto">
          <a:xfrm>
            <a:off x="5535613" y="3633788"/>
            <a:ext cx="1954212" cy="515937"/>
            <a:chOff x="3130" y="2107"/>
            <a:chExt cx="1231" cy="325"/>
          </a:xfrm>
        </p:grpSpPr>
        <p:sp>
          <p:nvSpPr>
            <p:cNvPr id="50" name="Rectangle 250"/>
            <p:cNvSpPr>
              <a:spLocks noChangeArrowheads="1"/>
            </p:cNvSpPr>
            <p:nvPr/>
          </p:nvSpPr>
          <p:spPr bwMode="auto">
            <a:xfrm>
              <a:off x="3742" y="2107"/>
              <a:ext cx="619" cy="150"/>
            </a:xfrm>
            <a:prstGeom prst="rect">
              <a:avLst/>
            </a:prstGeom>
            <a:solidFill>
              <a:srgbClr val="D6E4EE"/>
            </a:solidFill>
            <a:ln w="12700">
              <a:solidFill>
                <a:srgbClr val="1D315B"/>
              </a:solidFill>
              <a:miter lim="800000"/>
              <a:headEnd/>
              <a:tailEnd/>
            </a:ln>
          </p:spPr>
          <p:txBody>
            <a:bodyPr wrap="none" lIns="80167" tIns="40084" rIns="80167" bIns="40084" anchor="ctr" anchorCtr="1"/>
            <a:lstStyle/>
            <a:p>
              <a:pPr marL="0" marR="0" lvl="0" indent="0" defTabSz="801688" eaLnBrk="1" fontAlgn="ctr" latinLnBrk="0" hangingPunct="1">
                <a:lnSpc>
                  <a:spcPct val="8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F9933"/>
                </a:buClr>
                <a:buSzPct val="125000"/>
                <a:buFont typeface="Wingdings" pitchFamily="2" charset="2"/>
                <a:buNone/>
                <a:tabLst/>
                <a:defRPr/>
              </a:pPr>
              <a:r>
                <a:rPr kumimoji="0" 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Courier New" pitchFamily="49" charset="0"/>
                  <a:cs typeface="Arial" charset="0"/>
                </a:rPr>
                <a:t>r13 (MSP)</a:t>
              </a:r>
            </a:p>
          </p:txBody>
        </p:sp>
        <p:cxnSp>
          <p:nvCxnSpPr>
            <p:cNvPr id="51" name="AutoShape 252"/>
            <p:cNvCxnSpPr>
              <a:cxnSpLocks noChangeShapeType="1"/>
              <a:stCxn id="41" idx="3"/>
              <a:endCxn id="50" idx="1"/>
            </p:cNvCxnSpPr>
            <p:nvPr/>
          </p:nvCxnSpPr>
          <p:spPr bwMode="auto">
            <a:xfrm flipV="1">
              <a:off x="3130" y="2182"/>
              <a:ext cx="612" cy="1"/>
            </a:xfrm>
            <a:prstGeom prst="straightConnector1">
              <a:avLst/>
            </a:prstGeom>
            <a:noFill/>
            <a:ln w="12700">
              <a:solidFill>
                <a:srgbClr val="1D315B"/>
              </a:solidFill>
              <a:round/>
              <a:headEnd/>
              <a:tailEnd type="triangle" w="med" len="med"/>
            </a:ln>
          </p:spPr>
        </p:cxnSp>
        <p:sp>
          <p:nvSpPr>
            <p:cNvPr id="52" name="Oval 253"/>
            <p:cNvSpPr>
              <a:spLocks noChangeArrowheads="1"/>
            </p:cNvSpPr>
            <p:nvPr/>
          </p:nvSpPr>
          <p:spPr bwMode="auto">
            <a:xfrm>
              <a:off x="3356" y="2211"/>
              <a:ext cx="167" cy="221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2</a:t>
              </a:r>
            </a:p>
          </p:txBody>
        </p:sp>
      </p:grpSp>
      <p:sp>
        <p:nvSpPr>
          <p:cNvPr id="53" name="Oval 256"/>
          <p:cNvSpPr>
            <a:spLocks noChangeArrowheads="1"/>
          </p:cNvSpPr>
          <p:nvPr/>
        </p:nvSpPr>
        <p:spPr bwMode="auto">
          <a:xfrm>
            <a:off x="4959350" y="1978025"/>
            <a:ext cx="265113" cy="39211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4</a:t>
            </a:r>
          </a:p>
        </p:txBody>
      </p:sp>
      <p:grpSp>
        <p:nvGrpSpPr>
          <p:cNvPr id="54" name="Group 291"/>
          <p:cNvGrpSpPr>
            <a:grpSpLocks/>
          </p:cNvGrpSpPr>
          <p:nvPr/>
        </p:nvGrpSpPr>
        <p:grpSpPr bwMode="auto">
          <a:xfrm>
            <a:off x="5535613" y="2457450"/>
            <a:ext cx="647700" cy="1008063"/>
            <a:chOff x="3130" y="1548"/>
            <a:chExt cx="408" cy="681"/>
          </a:xfrm>
        </p:grpSpPr>
        <p:cxnSp>
          <p:nvCxnSpPr>
            <p:cNvPr id="55" name="AutoShape 270"/>
            <p:cNvCxnSpPr>
              <a:cxnSpLocks noChangeShapeType="1"/>
              <a:stCxn id="42" idx="3"/>
              <a:endCxn id="39" idx="3"/>
            </p:cNvCxnSpPr>
            <p:nvPr/>
          </p:nvCxnSpPr>
          <p:spPr bwMode="auto">
            <a:xfrm flipV="1">
              <a:off x="3130" y="1548"/>
              <a:ext cx="1" cy="681"/>
            </a:xfrm>
            <a:prstGeom prst="bentConnector3">
              <a:avLst>
                <a:gd name="adj1" fmla="val 32300009"/>
              </a:avLst>
            </a:prstGeom>
            <a:noFill/>
            <a:ln w="12700">
              <a:solidFill>
                <a:srgbClr val="1D315B"/>
              </a:solidFill>
              <a:miter lim="800000"/>
              <a:headEnd/>
              <a:tailEnd type="triangle" w="med" len="med"/>
            </a:ln>
          </p:spPr>
        </p:cxnSp>
        <p:sp>
          <p:nvSpPr>
            <p:cNvPr id="56" name="Oval 258"/>
            <p:cNvSpPr>
              <a:spLocks noChangeArrowheads="1"/>
            </p:cNvSpPr>
            <p:nvPr/>
          </p:nvSpPr>
          <p:spPr bwMode="auto">
            <a:xfrm>
              <a:off x="3371" y="1753"/>
              <a:ext cx="167" cy="265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3</a:t>
              </a:r>
            </a:p>
          </p:txBody>
        </p:sp>
      </p:grpSp>
      <p:sp>
        <p:nvSpPr>
          <p:cNvPr id="57" name="Line 272"/>
          <p:cNvSpPr>
            <a:spLocks noChangeShapeType="1"/>
          </p:cNvSpPr>
          <p:nvPr/>
        </p:nvSpPr>
        <p:spPr bwMode="auto">
          <a:xfrm>
            <a:off x="4130675" y="692150"/>
            <a:ext cx="1404938" cy="1588"/>
          </a:xfrm>
          <a:prstGeom prst="line">
            <a:avLst/>
          </a:prstGeom>
          <a:noFill/>
          <a:ln w="28575" cap="sq">
            <a:noFill/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58" name="Rectangle 282"/>
          <p:cNvSpPr>
            <a:spLocks noChangeArrowheads="1"/>
          </p:cNvSpPr>
          <p:nvPr/>
        </p:nvSpPr>
        <p:spPr bwMode="auto">
          <a:xfrm>
            <a:off x="3276600" y="1447800"/>
            <a:ext cx="1404938" cy="215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167" tIns="40084" rIns="80167" bIns="40084"/>
          <a:lstStyle/>
          <a:p>
            <a:pPr defTabSz="801688" eaLnBrk="1" fontAlgn="ctr" hangingPunct="1"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</a:pPr>
            <a:r>
              <a:rPr lang="en-GB" sz="1400">
                <a:solidFill>
                  <a:srgbClr val="1D315B"/>
                </a:solidFill>
                <a:latin typeface="Arial" charset="0"/>
              </a:rPr>
              <a:t>Main</a:t>
            </a:r>
          </a:p>
        </p:txBody>
      </p:sp>
      <p:sp>
        <p:nvSpPr>
          <p:cNvPr id="59" name="Line 284"/>
          <p:cNvSpPr>
            <a:spLocks noChangeShapeType="1"/>
          </p:cNvSpPr>
          <p:nvPr/>
        </p:nvSpPr>
        <p:spPr bwMode="auto">
          <a:xfrm>
            <a:off x="5534025" y="1196975"/>
            <a:ext cx="1588" cy="539750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0" name="AutoShape 286"/>
          <p:cNvSpPr>
            <a:spLocks noChangeArrowheads="1"/>
          </p:cNvSpPr>
          <p:nvPr/>
        </p:nvSpPr>
        <p:spPr bwMode="auto">
          <a:xfrm>
            <a:off x="3240088" y="1736725"/>
            <a:ext cx="2295525" cy="215900"/>
          </a:xfrm>
          <a:prstGeom prst="flowChartPunchedTape">
            <a:avLst/>
          </a:prstGeom>
          <a:solidFill>
            <a:srgbClr val="FFFFFF"/>
          </a:solidFill>
          <a:ln w="12700">
            <a:solidFill>
              <a:srgbClr val="1D315B"/>
            </a:solidFill>
            <a:prstDash val="dash"/>
            <a:miter lim="800000"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1" name="Line 287"/>
          <p:cNvSpPr>
            <a:spLocks noChangeShapeType="1"/>
          </p:cNvSpPr>
          <p:nvPr/>
        </p:nvSpPr>
        <p:spPr bwMode="auto">
          <a:xfrm>
            <a:off x="3252788" y="1196975"/>
            <a:ext cx="1587" cy="539750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62" name="Group 33"/>
          <p:cNvGrpSpPr>
            <a:grpSpLocks/>
          </p:cNvGrpSpPr>
          <p:nvPr/>
        </p:nvGrpSpPr>
        <p:grpSpPr bwMode="auto">
          <a:xfrm>
            <a:off x="5535613" y="1555750"/>
            <a:ext cx="647700" cy="541338"/>
            <a:chOff x="5535613" y="1555750"/>
            <a:chExt cx="647701" cy="541338"/>
          </a:xfrm>
        </p:grpSpPr>
        <p:cxnSp>
          <p:nvCxnSpPr>
            <p:cNvPr id="63" name="AutoShape 289"/>
            <p:cNvCxnSpPr>
              <a:cxnSpLocks noChangeShapeType="1"/>
            </p:cNvCxnSpPr>
            <p:nvPr/>
          </p:nvCxnSpPr>
          <p:spPr bwMode="auto">
            <a:xfrm flipV="1">
              <a:off x="5535613" y="1555750"/>
              <a:ext cx="1588" cy="541338"/>
            </a:xfrm>
            <a:prstGeom prst="bentConnector3">
              <a:avLst>
                <a:gd name="adj1" fmla="val 33500009"/>
              </a:avLst>
            </a:prstGeom>
            <a:noFill/>
            <a:ln w="12700">
              <a:solidFill>
                <a:srgbClr val="1D315B"/>
              </a:solidFill>
              <a:prstDash val="dash"/>
              <a:miter lim="800000"/>
              <a:headEnd/>
              <a:tailEnd type="triangle" w="med" len="med"/>
            </a:ln>
          </p:spPr>
        </p:cxnSp>
        <p:sp>
          <p:nvSpPr>
            <p:cNvPr id="64" name="Oval 290"/>
            <p:cNvSpPr>
              <a:spLocks noChangeArrowheads="1"/>
            </p:cNvSpPr>
            <p:nvPr/>
          </p:nvSpPr>
          <p:spPr bwMode="auto">
            <a:xfrm>
              <a:off x="5918201" y="1617663"/>
              <a:ext cx="265113" cy="39211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5</a:t>
              </a:r>
            </a:p>
          </p:txBody>
        </p:sp>
      </p:grpSp>
      <p:sp>
        <p:nvSpPr>
          <p:cNvPr id="66" name="Rectangle 3"/>
          <p:cNvSpPr txBox="1">
            <a:spLocks noChangeArrowheads="1"/>
          </p:cNvSpPr>
          <p:nvPr/>
        </p:nvSpPr>
        <p:spPr bwMode="auto">
          <a:xfrm>
            <a:off x="233363" y="4400550"/>
            <a:ext cx="8910637" cy="192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>
            <a:lvl1pPr marL="301625" indent="-3016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875" indent="-249238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2pPr>
            <a:lvl3pPr marL="1001713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1403350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4pPr>
            <a:lvl5pPr marL="18034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  <a:lvl6pPr marL="22606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6pPr>
            <a:lvl7pPr marL="27178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7pPr>
            <a:lvl8pPr marL="31750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8pPr>
            <a:lvl9pPr marL="36322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342900" marR="0" lvl="0" indent="-342900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Wingdings" pitchFamily="2" charset="2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 reset occurs (Reset input was asserted)</a:t>
            </a:r>
          </a:p>
          <a:p>
            <a:pPr marL="342900" marR="0" lvl="0" indent="-342900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Arial" charset="0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Load MSP (Main Stack Pointer) register initial value from address 0x00</a:t>
            </a:r>
          </a:p>
          <a:p>
            <a:pPr marL="342900" marR="0" lvl="0" indent="-342900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Arial" charset="0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Load reset handler vector address from address 0x04</a:t>
            </a:r>
          </a:p>
          <a:p>
            <a:pPr marL="342900" marR="0" lvl="0" indent="-342900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Arial" charset="0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Reset handler executes in Thread Mode</a:t>
            </a:r>
          </a:p>
          <a:p>
            <a:pPr marL="342900" marR="0" lvl="0" indent="-342900" algn="l" defTabSz="801688" rtl="0" eaLnBrk="0" fontAlgn="ctr" latinLnBrk="0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Arial" charset="0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Optional: Reset handler branches to the main program</a:t>
            </a:r>
            <a:endParaRPr kumimoji="0" lang="en-GB" sz="1800" b="1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519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188373" cy="372603"/>
          </a:xfrm>
        </p:spPr>
        <p:txBody>
          <a:bodyPr/>
          <a:lstStyle/>
          <a:p>
            <a:pPr eaLnBrk="1" hangingPunct="1"/>
            <a:r>
              <a:rPr lang="en-GB" altLang="zh-TW" dirty="0"/>
              <a:t>Exception Behaviour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 bwMode="auto">
          <a:xfrm>
            <a:off x="233363" y="4229970"/>
            <a:ext cx="8910637" cy="2036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>
            <a:lvl1pPr marL="301625" indent="-3016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875" indent="-249238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2pPr>
            <a:lvl3pPr marL="1001713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1403350" indent="-200025" algn="l" defTabSz="801688" rtl="0" eaLnBrk="0" fontAlgn="ctr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SzPct val="125000"/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4pPr>
            <a:lvl5pPr marL="18034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  <a:lvl6pPr marL="22606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6pPr>
            <a:lvl7pPr marL="27178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7pPr>
            <a:lvl8pPr marL="31750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8pPr>
            <a:lvl9pPr marL="3632200" indent="-200025" algn="l" defTabSz="801688" rtl="0" eaLnBrk="0" fontAlgn="base" hangingPunct="0">
              <a:spcBef>
                <a:spcPct val="15000"/>
              </a:spcBef>
              <a:spcAft>
                <a:spcPct val="0"/>
              </a:spcAft>
              <a:buClr>
                <a:schemeClr val="tx1"/>
              </a:buClr>
              <a:buSzPct val="70000"/>
              <a:buChar char="•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342900" marR="0" lvl="0" indent="-34290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Wingdings" pitchFamily="2" charset="2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Exception occurs</a:t>
            </a:r>
          </a:p>
          <a:p>
            <a:pPr marL="725488" marR="0" lvl="1" indent="-32385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7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Current instruction stream stops</a:t>
            </a:r>
          </a:p>
          <a:p>
            <a:pPr marL="725488" marR="0" lvl="1" indent="-32385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F9933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GB" sz="17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Processor accesses vector table</a:t>
            </a:r>
          </a:p>
          <a:p>
            <a:pPr marL="342900" marR="0" lvl="0" indent="-34290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Wingdings" pitchFamily="2" charset="2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Vector address for the exception loaded from the vector table</a:t>
            </a:r>
          </a:p>
          <a:p>
            <a:pPr marL="342900" marR="0" lvl="0" indent="-34290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Wingdings" pitchFamily="2" charset="2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Exception handler executes in Handler Mode</a:t>
            </a:r>
          </a:p>
          <a:p>
            <a:pPr marL="342900" marR="0" lvl="0" indent="-342900" algn="l" defTabSz="801688" rtl="0" eaLnBrk="0" fontAlgn="ctr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Tx/>
              <a:buSzPct val="100000"/>
              <a:buFont typeface="Wingdings" pitchFamily="2" charset="2"/>
              <a:buAutoNum type="arabicPeriod"/>
              <a:tabLst/>
              <a:defRPr/>
            </a:pPr>
            <a:r>
              <a:rPr kumimoji="0" lang="en-GB" sz="1800" b="1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Exception handler returns to main</a:t>
            </a:r>
            <a:endParaRPr kumimoji="0" lang="en-GB" sz="1800" b="1" i="0" u="none" strike="noStrike" kern="0" cap="none" spc="0" normalizeH="0" baseline="0" noProof="0" dirty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3" name="Rectangle 22"/>
          <p:cNvSpPr>
            <a:spLocks noChangeArrowheads="1"/>
          </p:cNvSpPr>
          <p:nvPr/>
        </p:nvSpPr>
        <p:spPr bwMode="auto">
          <a:xfrm>
            <a:off x="3298825" y="2492375"/>
            <a:ext cx="2305050" cy="215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167" tIns="40084" rIns="80167" bIns="40084"/>
          <a:lstStyle/>
          <a:p>
            <a:pPr defTabSz="801688" eaLnBrk="1" fontAlgn="ctr" hangingPunct="1"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</a:pPr>
            <a:r>
              <a:rPr lang="en-GB" sz="1400">
                <a:solidFill>
                  <a:srgbClr val="1D315B"/>
                </a:solidFill>
                <a:latin typeface="Arial" charset="0"/>
              </a:rPr>
              <a:t>Exception Handler</a:t>
            </a:r>
          </a:p>
        </p:txBody>
      </p:sp>
      <p:sp>
        <p:nvSpPr>
          <p:cNvPr id="34" name="Line 23"/>
          <p:cNvSpPr>
            <a:spLocks noChangeShapeType="1"/>
          </p:cNvSpPr>
          <p:nvPr/>
        </p:nvSpPr>
        <p:spPr bwMode="auto">
          <a:xfrm>
            <a:off x="4198938" y="1844675"/>
            <a:ext cx="1404937" cy="0"/>
          </a:xfrm>
          <a:prstGeom prst="line">
            <a:avLst/>
          </a:prstGeom>
          <a:noFill/>
          <a:ln w="28575" cap="sq">
            <a:noFill/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35" name="AutoShape 24"/>
          <p:cNvSpPr>
            <a:spLocks noChangeArrowheads="1"/>
          </p:cNvSpPr>
          <p:nvPr/>
        </p:nvSpPr>
        <p:spPr bwMode="auto">
          <a:xfrm>
            <a:off x="3298825" y="2744788"/>
            <a:ext cx="2305050" cy="215900"/>
          </a:xfrm>
          <a:prstGeom prst="flowChartPunchedTape">
            <a:avLst/>
          </a:prstGeom>
          <a:solidFill>
            <a:srgbClr val="FFFFFF"/>
          </a:solidFill>
          <a:ln w="12700">
            <a:solidFill>
              <a:srgbClr val="1D315B"/>
            </a:solidFill>
            <a:prstDash val="dash"/>
            <a:miter lim="800000"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36" name="Rectangle 25"/>
          <p:cNvSpPr>
            <a:spLocks noChangeArrowheads="1"/>
          </p:cNvSpPr>
          <p:nvPr/>
        </p:nvSpPr>
        <p:spPr bwMode="auto">
          <a:xfrm>
            <a:off x="3298825" y="3789363"/>
            <a:ext cx="2305050" cy="215900"/>
          </a:xfrm>
          <a:prstGeom prst="rect">
            <a:avLst/>
          </a:prstGeom>
          <a:solidFill>
            <a:srgbClr val="007FAC"/>
          </a:solidFill>
          <a:ln w="12700">
            <a:solidFill>
              <a:srgbClr val="1D315B"/>
            </a:solidFill>
            <a:miter lim="800000"/>
            <a:headEnd/>
            <a:tailEnd/>
          </a:ln>
        </p:spPr>
        <p:txBody>
          <a:bodyPr lIns="80167" tIns="40084" rIns="80167" bIns="40084"/>
          <a:lstStyle/>
          <a:p>
            <a:pPr marL="0" marR="0" lvl="0" indent="0" defTabSz="801688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  <a:tabLst/>
              <a:defRPr/>
            </a:pPr>
            <a:endParaRPr kumimoji="0" lang="en-GB" sz="14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7" name="Rectangle 27"/>
          <p:cNvSpPr>
            <a:spLocks noChangeArrowheads="1"/>
          </p:cNvSpPr>
          <p:nvPr/>
        </p:nvSpPr>
        <p:spPr bwMode="auto">
          <a:xfrm>
            <a:off x="3298825" y="3357563"/>
            <a:ext cx="2305050" cy="250825"/>
          </a:xfrm>
          <a:prstGeom prst="rect">
            <a:avLst/>
          </a:prstGeom>
          <a:noFill/>
          <a:ln w="12700">
            <a:solidFill>
              <a:srgbClr val="1D315B"/>
            </a:solidFill>
            <a:miter lim="800000"/>
            <a:headEnd/>
            <a:tailEnd/>
          </a:ln>
        </p:spPr>
        <p:txBody>
          <a:bodyPr lIns="80167" tIns="40084" rIns="80167" bIns="40084"/>
          <a:lstStyle/>
          <a:p>
            <a:pPr marL="0" marR="0" lvl="0" indent="0" defTabSz="801688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 charset="0"/>
              </a:rPr>
              <a:t>Exception Vector</a:t>
            </a:r>
          </a:p>
        </p:txBody>
      </p:sp>
      <p:sp>
        <p:nvSpPr>
          <p:cNvPr id="38" name="Line 29"/>
          <p:cNvSpPr>
            <a:spLocks noChangeShapeType="1"/>
          </p:cNvSpPr>
          <p:nvPr/>
        </p:nvSpPr>
        <p:spPr bwMode="auto">
          <a:xfrm>
            <a:off x="4198938" y="3141663"/>
            <a:ext cx="1404937" cy="0"/>
          </a:xfrm>
          <a:prstGeom prst="line">
            <a:avLst/>
          </a:prstGeom>
          <a:noFill/>
          <a:ln w="28575" cap="sq">
            <a:noFill/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39" name="Line 30"/>
          <p:cNvSpPr>
            <a:spLocks noChangeShapeType="1"/>
          </p:cNvSpPr>
          <p:nvPr/>
        </p:nvSpPr>
        <p:spPr bwMode="auto">
          <a:xfrm>
            <a:off x="3298825" y="4005263"/>
            <a:ext cx="2305050" cy="0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0" name="Line 34"/>
          <p:cNvSpPr>
            <a:spLocks noChangeShapeType="1"/>
          </p:cNvSpPr>
          <p:nvPr/>
        </p:nvSpPr>
        <p:spPr bwMode="auto">
          <a:xfrm>
            <a:off x="5603875" y="2924175"/>
            <a:ext cx="0" cy="1081088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1" name="Line 35"/>
          <p:cNvSpPr>
            <a:spLocks noChangeShapeType="1"/>
          </p:cNvSpPr>
          <p:nvPr/>
        </p:nvSpPr>
        <p:spPr bwMode="auto">
          <a:xfrm>
            <a:off x="3297238" y="2960688"/>
            <a:ext cx="0" cy="104457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2" name="Line 36"/>
          <p:cNvSpPr>
            <a:spLocks noChangeShapeType="1"/>
          </p:cNvSpPr>
          <p:nvPr/>
        </p:nvSpPr>
        <p:spPr bwMode="auto">
          <a:xfrm>
            <a:off x="3297238" y="2060575"/>
            <a:ext cx="0" cy="72072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3" name="Line 38"/>
          <p:cNvSpPr>
            <a:spLocks noChangeShapeType="1"/>
          </p:cNvSpPr>
          <p:nvPr/>
        </p:nvSpPr>
        <p:spPr bwMode="auto">
          <a:xfrm>
            <a:off x="5603875" y="2060575"/>
            <a:ext cx="0" cy="720725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44" name="Group 64"/>
          <p:cNvGrpSpPr>
            <a:grpSpLocks/>
          </p:cNvGrpSpPr>
          <p:nvPr/>
        </p:nvGrpSpPr>
        <p:grpSpPr bwMode="auto">
          <a:xfrm>
            <a:off x="5603875" y="2600325"/>
            <a:ext cx="623888" cy="865188"/>
            <a:chOff x="3130" y="1638"/>
            <a:chExt cx="393" cy="545"/>
          </a:xfrm>
        </p:grpSpPr>
        <p:cxnSp>
          <p:nvCxnSpPr>
            <p:cNvPr id="45" name="AutoShape 52"/>
            <p:cNvCxnSpPr>
              <a:cxnSpLocks noChangeShapeType="1"/>
              <a:stCxn id="37" idx="3"/>
              <a:endCxn id="33" idx="3"/>
            </p:cNvCxnSpPr>
            <p:nvPr/>
          </p:nvCxnSpPr>
          <p:spPr bwMode="auto">
            <a:xfrm flipV="1">
              <a:off x="3130" y="1638"/>
              <a:ext cx="1" cy="545"/>
            </a:xfrm>
            <a:prstGeom prst="bentConnector3">
              <a:avLst>
                <a:gd name="adj1" fmla="val 30500009"/>
              </a:avLst>
            </a:prstGeom>
            <a:noFill/>
            <a:ln w="12700">
              <a:solidFill>
                <a:srgbClr val="1D315B"/>
              </a:solidFill>
              <a:miter lim="800000"/>
              <a:headEnd/>
              <a:tailEnd type="triangle" w="med" len="med"/>
            </a:ln>
          </p:spPr>
        </p:cxnSp>
        <p:sp>
          <p:nvSpPr>
            <p:cNvPr id="46" name="Oval 49"/>
            <p:cNvSpPr>
              <a:spLocks noChangeArrowheads="1"/>
            </p:cNvSpPr>
            <p:nvPr/>
          </p:nvSpPr>
          <p:spPr bwMode="auto">
            <a:xfrm>
              <a:off x="3356" y="1784"/>
              <a:ext cx="167" cy="247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2</a:t>
              </a:r>
            </a:p>
          </p:txBody>
        </p:sp>
      </p:grpSp>
      <p:sp>
        <p:nvSpPr>
          <p:cNvPr id="47" name="Oval 53"/>
          <p:cNvSpPr>
            <a:spLocks noChangeArrowheads="1"/>
          </p:cNvSpPr>
          <p:nvPr/>
        </p:nvSpPr>
        <p:spPr bwMode="auto">
          <a:xfrm>
            <a:off x="4738688" y="2085975"/>
            <a:ext cx="265112" cy="39211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3</a:t>
            </a:r>
          </a:p>
        </p:txBody>
      </p:sp>
      <p:sp>
        <p:nvSpPr>
          <p:cNvPr id="48" name="Line 54"/>
          <p:cNvSpPr>
            <a:spLocks noChangeShapeType="1"/>
          </p:cNvSpPr>
          <p:nvPr/>
        </p:nvSpPr>
        <p:spPr bwMode="auto">
          <a:xfrm>
            <a:off x="4198938" y="800100"/>
            <a:ext cx="1404937" cy="1588"/>
          </a:xfrm>
          <a:prstGeom prst="line">
            <a:avLst/>
          </a:prstGeom>
          <a:noFill/>
          <a:ln w="28575" cap="sq">
            <a:noFill/>
            <a:round/>
            <a:headEnd/>
            <a:tailEnd/>
          </a:ln>
        </p:spPr>
        <p:txBody>
          <a:bodyPr wrap="none" lIns="80167" tIns="40084" rIns="80167" bIns="40084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>
              <a:solidFill>
                <a:srgbClr val="1D315B"/>
              </a:solidFill>
              <a:latin typeface="Arial"/>
            </a:endParaRPr>
          </a:p>
        </p:txBody>
      </p:sp>
      <p:sp>
        <p:nvSpPr>
          <p:cNvPr id="49" name="Rectangle 55"/>
          <p:cNvSpPr>
            <a:spLocks noChangeArrowheads="1"/>
          </p:cNvSpPr>
          <p:nvPr/>
        </p:nvSpPr>
        <p:spPr bwMode="auto">
          <a:xfrm>
            <a:off x="3298825" y="1555750"/>
            <a:ext cx="2305050" cy="215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167" tIns="40084" rIns="80167" bIns="40084"/>
          <a:lstStyle/>
          <a:p>
            <a:pPr defTabSz="801688" eaLnBrk="1" fontAlgn="ctr" hangingPunct="1"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</a:pPr>
            <a:r>
              <a:rPr lang="en-GB" sz="1400">
                <a:solidFill>
                  <a:srgbClr val="1D315B"/>
                </a:solidFill>
                <a:latin typeface="Arial" charset="0"/>
              </a:rPr>
              <a:t>Main</a:t>
            </a:r>
          </a:p>
        </p:txBody>
      </p:sp>
      <p:sp>
        <p:nvSpPr>
          <p:cNvPr id="50" name="Line 56"/>
          <p:cNvSpPr>
            <a:spLocks noChangeShapeType="1"/>
          </p:cNvSpPr>
          <p:nvPr/>
        </p:nvSpPr>
        <p:spPr bwMode="auto">
          <a:xfrm>
            <a:off x="5602288" y="1304925"/>
            <a:ext cx="1587" cy="539750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1" name="AutoShape 57"/>
          <p:cNvSpPr>
            <a:spLocks noChangeArrowheads="1"/>
          </p:cNvSpPr>
          <p:nvPr/>
        </p:nvSpPr>
        <p:spPr bwMode="auto">
          <a:xfrm>
            <a:off x="3298825" y="1844675"/>
            <a:ext cx="2305050" cy="215900"/>
          </a:xfrm>
          <a:prstGeom prst="flowChartPunchedTape">
            <a:avLst/>
          </a:prstGeom>
          <a:solidFill>
            <a:srgbClr val="FFFFFF"/>
          </a:solidFill>
          <a:ln w="12700">
            <a:solidFill>
              <a:srgbClr val="1D315B"/>
            </a:solidFill>
            <a:prstDash val="dash"/>
            <a:miter lim="800000"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2" name="Line 58"/>
          <p:cNvSpPr>
            <a:spLocks noChangeShapeType="1"/>
          </p:cNvSpPr>
          <p:nvPr/>
        </p:nvSpPr>
        <p:spPr bwMode="auto">
          <a:xfrm>
            <a:off x="3297238" y="1304925"/>
            <a:ext cx="1587" cy="539750"/>
          </a:xfrm>
          <a:prstGeom prst="line">
            <a:avLst/>
          </a:prstGeom>
          <a:noFill/>
          <a:ln w="28575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srgbClr val="1D315B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53" name="AutoShape 59"/>
          <p:cNvCxnSpPr>
            <a:cxnSpLocks noChangeShapeType="1"/>
          </p:cNvCxnSpPr>
          <p:nvPr/>
        </p:nvCxnSpPr>
        <p:spPr bwMode="auto">
          <a:xfrm rot="10800000" flipH="1" flipV="1">
            <a:off x="3297238" y="1663700"/>
            <a:ext cx="1587" cy="1801813"/>
          </a:xfrm>
          <a:prstGeom prst="bentConnector3">
            <a:avLst>
              <a:gd name="adj1" fmla="val -30600009"/>
            </a:avLst>
          </a:prstGeom>
          <a:noFill/>
          <a:ln w="12700">
            <a:solidFill>
              <a:srgbClr val="1D315B"/>
            </a:solidFill>
            <a:miter lim="800000"/>
            <a:headEnd/>
            <a:tailEnd type="triangle" w="med" len="med"/>
          </a:ln>
        </p:spPr>
      </p:cxnSp>
      <p:sp>
        <p:nvSpPr>
          <p:cNvPr id="54" name="Rectangle 60"/>
          <p:cNvSpPr>
            <a:spLocks noChangeArrowheads="1"/>
          </p:cNvSpPr>
          <p:nvPr/>
        </p:nvSpPr>
        <p:spPr bwMode="auto">
          <a:xfrm>
            <a:off x="4198938" y="2097088"/>
            <a:ext cx="1404937" cy="215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167" tIns="40084" rIns="80167" bIns="40084"/>
          <a:lstStyle/>
          <a:p>
            <a:pPr defTabSz="801688" eaLnBrk="1" fontAlgn="ctr" hangingPunct="1">
              <a:spcBef>
                <a:spcPct val="25000"/>
              </a:spcBef>
              <a:spcAft>
                <a:spcPts val="0"/>
              </a:spcAft>
              <a:buClr>
                <a:srgbClr val="FF9933"/>
              </a:buClr>
              <a:buSzPct val="125000"/>
              <a:buFont typeface="Wingdings" pitchFamily="2" charset="2"/>
              <a:buNone/>
            </a:pPr>
            <a:endParaRPr lang="en-GB" sz="1400">
              <a:solidFill>
                <a:srgbClr val="1D315B"/>
              </a:solidFill>
              <a:latin typeface="Arial" charset="0"/>
            </a:endParaRPr>
          </a:p>
        </p:txBody>
      </p:sp>
      <p:sp>
        <p:nvSpPr>
          <p:cNvPr id="55" name="Oval 21"/>
          <p:cNvSpPr>
            <a:spLocks noChangeArrowheads="1"/>
          </p:cNvSpPr>
          <p:nvPr/>
        </p:nvSpPr>
        <p:spPr bwMode="auto">
          <a:xfrm>
            <a:off x="2671763" y="2292350"/>
            <a:ext cx="265112" cy="39211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D315B"/>
            </a:solidFill>
            <a:round/>
            <a:headEnd/>
            <a:tailEnd/>
          </a:ln>
        </p:spPr>
        <p:txBody>
          <a:bodyPr lIns="80167" tIns="40084" rIns="80167" bIns="40084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smtClean="0">
                <a:ln>
                  <a:noFill/>
                </a:ln>
                <a:solidFill>
                  <a:srgbClr val="1D315B"/>
                </a:solidFill>
                <a:effectLst/>
                <a:uLnTx/>
                <a:uFillTx/>
                <a:latin typeface="Arial"/>
              </a:rPr>
              <a:t>1</a:t>
            </a:r>
          </a:p>
        </p:txBody>
      </p:sp>
      <p:grpSp>
        <p:nvGrpSpPr>
          <p:cNvPr id="56" name="Group 65"/>
          <p:cNvGrpSpPr>
            <a:grpSpLocks/>
          </p:cNvGrpSpPr>
          <p:nvPr/>
        </p:nvGrpSpPr>
        <p:grpSpPr bwMode="auto">
          <a:xfrm>
            <a:off x="5603875" y="1557338"/>
            <a:ext cx="611188" cy="647700"/>
            <a:chOff x="3130" y="981"/>
            <a:chExt cx="385" cy="408"/>
          </a:xfrm>
        </p:grpSpPr>
        <p:cxnSp>
          <p:nvCxnSpPr>
            <p:cNvPr id="57" name="AutoShape 62"/>
            <p:cNvCxnSpPr>
              <a:cxnSpLocks noChangeShapeType="1"/>
              <a:stCxn id="54" idx="3"/>
            </p:cNvCxnSpPr>
            <p:nvPr/>
          </p:nvCxnSpPr>
          <p:spPr bwMode="auto">
            <a:xfrm flipV="1">
              <a:off x="3130" y="981"/>
              <a:ext cx="1" cy="408"/>
            </a:xfrm>
            <a:prstGeom prst="bentConnector3">
              <a:avLst>
                <a:gd name="adj1" fmla="val 29900009"/>
              </a:avLst>
            </a:prstGeom>
            <a:noFill/>
            <a:ln w="12700">
              <a:solidFill>
                <a:srgbClr val="1D315B"/>
              </a:solidFill>
              <a:miter lim="800000"/>
              <a:headEnd/>
              <a:tailEnd type="triangle" w="med" len="med"/>
            </a:ln>
          </p:spPr>
        </p:cxnSp>
        <p:sp>
          <p:nvSpPr>
            <p:cNvPr id="58" name="Oval 63"/>
            <p:cNvSpPr>
              <a:spLocks noChangeArrowheads="1"/>
            </p:cNvSpPr>
            <p:nvPr/>
          </p:nvSpPr>
          <p:spPr bwMode="auto">
            <a:xfrm>
              <a:off x="3348" y="1064"/>
              <a:ext cx="167" cy="247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1D315B"/>
              </a:solidFill>
              <a:round/>
              <a:headEnd/>
              <a:tailEnd/>
            </a:ln>
          </p:spPr>
          <p:txBody>
            <a:bodyPr lIns="80167" tIns="40084" rIns="80167" bIns="40084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smtClean="0">
                  <a:ln>
                    <a:noFill/>
                  </a:ln>
                  <a:solidFill>
                    <a:srgbClr val="1D315B"/>
                  </a:solidFill>
                  <a:effectLst/>
                  <a:uLnTx/>
                  <a:uFillTx/>
                  <a:latin typeface="Arial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145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872855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ea typeface="新細明體" panose="02020500000000000000" pitchFamily="18" charset="-120"/>
              </a:rPr>
              <a:t>Cortex-M0 Instruction </a:t>
            </a:r>
            <a:r>
              <a:rPr lang="en-US" altLang="zh-TW" dirty="0">
                <a:ea typeface="新細明體" panose="02020500000000000000" pitchFamily="18" charset="-120"/>
              </a:rPr>
              <a:t>Set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1560" y="908720"/>
            <a:ext cx="7003132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400" dirty="0">
                <a:solidFill>
                  <a:schemeClr val="accent2"/>
                </a:solidFill>
              </a:rPr>
              <a:t>Memory access </a:t>
            </a:r>
            <a:r>
              <a:rPr lang="en-US" altLang="zh-TW" sz="2400" dirty="0" smtClean="0">
                <a:solidFill>
                  <a:schemeClr val="accent2"/>
                </a:solidFill>
              </a:rPr>
              <a:t>instructions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>
                <a:solidFill>
                  <a:schemeClr val="tx1"/>
                </a:solidFill>
              </a:rPr>
              <a:t>e.g., </a:t>
            </a:r>
            <a:r>
              <a:rPr lang="en-US" altLang="zh-TW" sz="2000" dirty="0" smtClean="0">
                <a:solidFill>
                  <a:schemeClr val="tx1"/>
                </a:solidFill>
              </a:rPr>
              <a:t>LDR, STR, …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400" dirty="0">
                <a:solidFill>
                  <a:schemeClr val="accent2"/>
                </a:solidFill>
              </a:rPr>
              <a:t>General data processing instructions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>
                <a:solidFill>
                  <a:schemeClr val="tx1"/>
                </a:solidFill>
              </a:rPr>
              <a:t>e.g., </a:t>
            </a:r>
            <a:r>
              <a:rPr lang="en-US" altLang="zh-TW" sz="2000" dirty="0" smtClean="0">
                <a:solidFill>
                  <a:schemeClr val="tx1"/>
                </a:solidFill>
              </a:rPr>
              <a:t>ADDS, SUBS, BICS, MULS, …</a:t>
            </a:r>
            <a:endParaRPr lang="en-US" altLang="zh-TW" sz="2000" dirty="0">
              <a:solidFill>
                <a:schemeClr val="tx1"/>
              </a:solidFill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400" dirty="0">
                <a:solidFill>
                  <a:schemeClr val="accent2"/>
                </a:solidFill>
              </a:rPr>
              <a:t>Branch and control </a:t>
            </a:r>
            <a:r>
              <a:rPr lang="en-US" altLang="zh-TW" sz="2400" dirty="0" smtClean="0">
                <a:solidFill>
                  <a:schemeClr val="accent2"/>
                </a:solidFill>
              </a:rPr>
              <a:t>instructions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>
                <a:solidFill>
                  <a:schemeClr val="tx1"/>
                </a:solidFill>
              </a:rPr>
              <a:t>e.g., </a:t>
            </a:r>
            <a:r>
              <a:rPr lang="en-US" altLang="zh-TW" sz="2000" dirty="0" smtClean="0">
                <a:solidFill>
                  <a:schemeClr val="tx1"/>
                </a:solidFill>
              </a:rPr>
              <a:t>BL, BX, …</a:t>
            </a:r>
            <a:endParaRPr lang="en-US" altLang="zh-TW" sz="2000" dirty="0">
              <a:solidFill>
                <a:schemeClr val="tx1"/>
              </a:solidFill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400" dirty="0">
                <a:solidFill>
                  <a:schemeClr val="accent2"/>
                </a:solidFill>
              </a:rPr>
              <a:t>Miscellaneous </a:t>
            </a:r>
            <a:r>
              <a:rPr lang="en-US" altLang="zh-TW" sz="2400" dirty="0" smtClean="0">
                <a:solidFill>
                  <a:schemeClr val="accent2"/>
                </a:solidFill>
              </a:rPr>
              <a:t>instructions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</a:rPr>
              <a:t>e.g., MSR, MRS, …</a:t>
            </a:r>
          </a:p>
          <a:p>
            <a:endParaRPr lang="zh-TW" altLang="en-US" sz="2400" dirty="0">
              <a:solidFill>
                <a:schemeClr val="accent2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23528" y="4848260"/>
            <a:ext cx="76741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rgbClr val="C00000"/>
                </a:solidFill>
              </a:rPr>
              <a:t>Reading:</a:t>
            </a:r>
            <a:r>
              <a:rPr lang="en-US" altLang="zh-TW" sz="2000" dirty="0" smtClean="0">
                <a:solidFill>
                  <a:schemeClr val="accent2"/>
                </a:solidFill>
              </a:rPr>
              <a:t>  </a:t>
            </a:r>
            <a:r>
              <a:rPr lang="en-US" altLang="zh-TW" sz="2000" dirty="0" smtClean="0">
                <a:solidFill>
                  <a:schemeClr val="tx1"/>
                </a:solidFill>
              </a:rPr>
              <a:t>Handouts  /  ARM_cortex_m0_Generic </a:t>
            </a:r>
            <a:r>
              <a:rPr lang="en-US" altLang="zh-TW" sz="2000" dirty="0">
                <a:solidFill>
                  <a:schemeClr val="tx1"/>
                </a:solidFill>
              </a:rPr>
              <a:t>User </a:t>
            </a:r>
            <a:r>
              <a:rPr lang="en-US" altLang="zh-TW" sz="2000" dirty="0" smtClean="0">
                <a:solidFill>
                  <a:schemeClr val="tx1"/>
                </a:solidFill>
              </a:rPr>
              <a:t>Guide.pdf, </a:t>
            </a:r>
          </a:p>
          <a:p>
            <a:r>
              <a:rPr lang="en-US" altLang="zh-TW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</a:rPr>
              <a:t>                Chapter </a:t>
            </a:r>
            <a:r>
              <a:rPr lang="en-US" altLang="zh-TW" sz="2000" dirty="0">
                <a:solidFill>
                  <a:schemeClr val="tx1"/>
                </a:solidFill>
              </a:rPr>
              <a:t>3 </a:t>
            </a:r>
            <a:r>
              <a:rPr lang="en-US" altLang="zh-TW" sz="2000" dirty="0" smtClean="0">
                <a:solidFill>
                  <a:schemeClr val="tx1"/>
                </a:solidFill>
              </a:rPr>
              <a:t> page 3-1 ~ 3-60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72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5858976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ea typeface="新細明體" panose="02020500000000000000" pitchFamily="18" charset="-120"/>
              </a:rPr>
              <a:t>A Simple Cortex-M0 assembly program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85800" y="908720"/>
            <a:ext cx="7918648" cy="4939814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/>
                </a:solidFill>
              </a:rPr>
              <a:t>; </a:t>
            </a:r>
            <a:r>
              <a:rPr lang="en-US" altLang="zh-TW" sz="1600" dirty="0" err="1">
                <a:solidFill>
                  <a:schemeClr val="tx1"/>
                </a:solidFill>
              </a:rPr>
              <a:t>FirstArm.s</a:t>
            </a:r>
            <a:r>
              <a:rPr lang="en-US" altLang="zh-TW" sz="1600" dirty="0">
                <a:solidFill>
                  <a:schemeClr val="tx1"/>
                </a:solidFill>
              </a:rPr>
              <a:t> - A simple ARM </a:t>
            </a:r>
            <a:r>
              <a:rPr lang="en-US" altLang="zh-TW" sz="1600" dirty="0" smtClean="0">
                <a:solidFill>
                  <a:schemeClr val="tx1"/>
                </a:solidFill>
              </a:rPr>
              <a:t>assembly program 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; The semicolon is used to lead an inline documentation.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     AREA</a:t>
            </a:r>
            <a:r>
              <a:rPr lang="en-US" altLang="zh-TW" sz="1600" dirty="0" smtClean="0">
                <a:solidFill>
                  <a:schemeClr val="tx1"/>
                </a:solidFill>
              </a:rPr>
              <a:t>   </a:t>
            </a:r>
            <a:r>
              <a:rPr lang="en-US" altLang="zh-TW" sz="1600" dirty="0" err="1" smtClean="0">
                <a:solidFill>
                  <a:schemeClr val="tx1"/>
                </a:solidFill>
              </a:rPr>
              <a:t>FirstArm</a:t>
            </a:r>
            <a:r>
              <a:rPr lang="en-US" altLang="zh-TW" sz="1600" dirty="0" smtClean="0">
                <a:solidFill>
                  <a:schemeClr val="tx1"/>
                </a:solidFill>
              </a:rPr>
              <a:t>, CODE,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ENTRY</a:t>
            </a:r>
            <a:r>
              <a:rPr lang="en-US" altLang="zh-TW" sz="1600" dirty="0" smtClean="0">
                <a:solidFill>
                  <a:schemeClr val="tx1"/>
                </a:solidFill>
              </a:rPr>
              <a:t>	</a:t>
            </a: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__</a:t>
            </a:r>
            <a:r>
              <a:rPr lang="en-US" altLang="zh-TW" sz="1600" dirty="0">
                <a:solidFill>
                  <a:schemeClr val="tx1"/>
                </a:solidFill>
              </a:rPr>
              <a:t>main 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; Load immediate values into registers R0 and R1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en-US" altLang="zh-TW" sz="1600" dirty="0">
                <a:solidFill>
                  <a:schemeClr val="tx1"/>
                </a:solidFill>
              </a:rPr>
              <a:t>MOVS     R0, #10         ; R0 = 10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MOVS     R1, #20         ; R1 = </a:t>
            </a:r>
            <a:r>
              <a:rPr lang="en-US" altLang="zh-TW" sz="1600" dirty="0" smtClean="0">
                <a:solidFill>
                  <a:schemeClr val="tx1"/>
                </a:solidFill>
              </a:rPr>
              <a:t>20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pt-BR" altLang="zh-TW" sz="1600" dirty="0" smtClean="0">
                <a:solidFill>
                  <a:schemeClr val="tx1"/>
                </a:solidFill>
              </a:rPr>
              <a:t>MOV        R2</a:t>
            </a:r>
            <a:r>
              <a:rPr lang="pt-BR" altLang="zh-TW" sz="1600" dirty="0">
                <a:solidFill>
                  <a:schemeClr val="tx1"/>
                </a:solidFill>
              </a:rPr>
              <a:t>, </a:t>
            </a:r>
            <a:r>
              <a:rPr lang="pt-BR" altLang="zh-TW" sz="1600" dirty="0" smtClean="0">
                <a:solidFill>
                  <a:schemeClr val="tx1"/>
                </a:solidFill>
              </a:rPr>
              <a:t>R0</a:t>
            </a:r>
            <a:r>
              <a:rPr lang="pt-BR" altLang="zh-TW" sz="1600" dirty="0">
                <a:solidFill>
                  <a:schemeClr val="tx1"/>
                </a:solidFill>
              </a:rPr>
              <a:t> </a:t>
            </a:r>
            <a:r>
              <a:rPr lang="pt-BR" altLang="zh-TW" sz="1600" dirty="0" smtClean="0">
                <a:solidFill>
                  <a:schemeClr val="tx1"/>
                </a:solidFill>
              </a:rPr>
              <a:t>         ; </a:t>
            </a:r>
            <a:r>
              <a:rPr lang="pt-BR" altLang="zh-TW" sz="1600" dirty="0">
                <a:solidFill>
                  <a:schemeClr val="tx1"/>
                </a:solidFill>
              </a:rPr>
              <a:t>R2 = R0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; Add the values in R0 and R1, </a:t>
            </a:r>
            <a:r>
              <a:rPr lang="en-US" altLang="zh-TW" sz="1600" dirty="0" smtClean="0">
                <a:solidFill>
                  <a:schemeClr val="tx1"/>
                </a:solidFill>
              </a:rPr>
              <a:t>store the result in R3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ADDS     </a:t>
            </a:r>
            <a:r>
              <a:rPr lang="en-US" altLang="zh-TW" sz="1600" dirty="0" smtClean="0">
                <a:solidFill>
                  <a:schemeClr val="tx1"/>
                </a:solidFill>
              </a:rPr>
              <a:t> R3, </a:t>
            </a:r>
            <a:r>
              <a:rPr lang="en-US" altLang="zh-TW" sz="1600" dirty="0">
                <a:solidFill>
                  <a:schemeClr val="tx1"/>
                </a:solidFill>
              </a:rPr>
              <a:t>R0, R1    </a:t>
            </a:r>
            <a:r>
              <a:rPr lang="en-US" altLang="zh-TW" sz="1600" dirty="0" smtClean="0">
                <a:solidFill>
                  <a:schemeClr val="tx1"/>
                </a:solidFill>
              </a:rPr>
              <a:t>; R3 </a:t>
            </a:r>
            <a:r>
              <a:rPr lang="en-US" altLang="zh-TW" sz="1600" dirty="0">
                <a:solidFill>
                  <a:schemeClr val="tx1"/>
                </a:solidFill>
              </a:rPr>
              <a:t>= R0 + R1 (</a:t>
            </a:r>
            <a:r>
              <a:rPr lang="en-US" altLang="zh-TW" sz="1600" dirty="0" smtClean="0">
                <a:solidFill>
                  <a:schemeClr val="tx1"/>
                </a:solidFill>
              </a:rPr>
              <a:t>R3 </a:t>
            </a:r>
            <a:r>
              <a:rPr lang="en-US" altLang="zh-TW" sz="1600" dirty="0">
                <a:solidFill>
                  <a:schemeClr val="tx1"/>
                </a:solidFill>
              </a:rPr>
              <a:t>= 30</a:t>
            </a:r>
            <a:r>
              <a:rPr lang="en-US" altLang="zh-TW" sz="1600" dirty="0" smtClean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pt-BR" altLang="zh-TW" sz="1600" dirty="0">
                <a:solidFill>
                  <a:schemeClr val="tx1"/>
                </a:solidFill>
              </a:rPr>
              <a:t>ADD	</a:t>
            </a:r>
            <a:r>
              <a:rPr lang="pt-BR" altLang="zh-TW" sz="1600" dirty="0" smtClean="0">
                <a:solidFill>
                  <a:schemeClr val="tx1"/>
                </a:solidFill>
              </a:rPr>
              <a:t>        R2</a:t>
            </a:r>
            <a:r>
              <a:rPr lang="pt-BR" altLang="zh-TW" sz="1600" dirty="0">
                <a:solidFill>
                  <a:schemeClr val="tx1"/>
                </a:solidFill>
              </a:rPr>
              <a:t>, </a:t>
            </a:r>
            <a:r>
              <a:rPr lang="pt-BR" altLang="zh-TW" sz="1600" dirty="0" smtClean="0">
                <a:solidFill>
                  <a:schemeClr val="tx1"/>
                </a:solidFill>
              </a:rPr>
              <a:t>R1          ; </a:t>
            </a:r>
            <a:r>
              <a:rPr lang="pt-BR" altLang="zh-TW" sz="1600" dirty="0">
                <a:solidFill>
                  <a:schemeClr val="tx1"/>
                </a:solidFill>
              </a:rPr>
              <a:t>R2 = R2 + R1 (R2 = 30</a:t>
            </a:r>
            <a:r>
              <a:rPr lang="pt-BR" altLang="zh-TW" sz="1600" dirty="0" smtClean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600"/>
              </a:spcBef>
            </a:pP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Here       </a:t>
            </a:r>
            <a:r>
              <a:rPr lang="en-US" altLang="zh-TW" sz="1600" dirty="0">
                <a:solidFill>
                  <a:schemeClr val="tx1"/>
                </a:solidFill>
              </a:rPr>
              <a:t>B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Here           </a:t>
            </a:r>
            <a:r>
              <a:rPr lang="en-US" altLang="zh-TW" sz="1600" dirty="0">
                <a:solidFill>
                  <a:schemeClr val="tx1"/>
                </a:solidFill>
              </a:rPr>
              <a:t>; Infinite loop to stop program </a:t>
            </a:r>
            <a:r>
              <a:rPr lang="en-US" altLang="zh-TW" sz="1600" dirty="0" smtClean="0">
                <a:solidFill>
                  <a:schemeClr val="tx1"/>
                </a:solidFill>
              </a:rPr>
              <a:t>execution</a:t>
            </a:r>
            <a:endParaRPr lang="en-US" altLang="zh-TW" sz="1600" dirty="0">
              <a:solidFill>
                <a:schemeClr val="accent2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</a:t>
            </a:r>
            <a:r>
              <a:rPr lang="en-US" altLang="zh-TW" sz="1600" dirty="0">
                <a:solidFill>
                  <a:schemeClr val="accent2"/>
                </a:solidFill>
              </a:rPr>
              <a:t>END</a:t>
            </a:r>
            <a:r>
              <a:rPr lang="en-US" altLang="zh-TW" sz="1600" dirty="0">
                <a:solidFill>
                  <a:schemeClr val="tx1"/>
                </a:solidFill>
              </a:rPr>
              <a:t>                     ; End of assembly file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16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/>
              <a:t>Cortex-M0 Feature</a:t>
            </a:r>
            <a:endParaRPr lang="zh-TW" altLang="en-US" sz="3600" b="1" smtClean="0"/>
          </a:p>
        </p:txBody>
      </p:sp>
      <p:sp>
        <p:nvSpPr>
          <p:cNvPr id="21507" name="Content Placeholder 3"/>
          <p:cNvSpPr>
            <a:spLocks noGrp="1"/>
          </p:cNvSpPr>
          <p:nvPr>
            <p:ph idx="1"/>
          </p:nvPr>
        </p:nvSpPr>
        <p:spPr>
          <a:xfrm>
            <a:off x="323850" y="1844675"/>
            <a:ext cx="8362950" cy="4992688"/>
          </a:xfrm>
        </p:spPr>
        <p:txBody>
          <a:bodyPr>
            <a:spAutoFit/>
          </a:bodyPr>
          <a:lstStyle/>
          <a:p>
            <a:r>
              <a:rPr lang="en-US" altLang="zh-TW" sz="1600" b="1" dirty="0" smtClean="0"/>
              <a:t>ARMv6-M Thumb </a:t>
            </a:r>
            <a:r>
              <a:rPr lang="en-US" altLang="zh-TW" sz="1600" dirty="0" smtClean="0"/>
              <a:t>instruction set</a:t>
            </a:r>
          </a:p>
          <a:p>
            <a:r>
              <a:rPr lang="en-US" altLang="zh-TW" sz="1600" b="1" dirty="0" smtClean="0"/>
              <a:t>Thumb-2</a:t>
            </a:r>
            <a:r>
              <a:rPr lang="en-US" altLang="zh-TW" sz="1600" dirty="0" smtClean="0"/>
              <a:t> Technology</a:t>
            </a:r>
          </a:p>
          <a:p>
            <a:r>
              <a:rPr lang="en-US" altLang="zh-TW" sz="1600" dirty="0" smtClean="0"/>
              <a:t>Optionally, an ARMv6-M compliant </a:t>
            </a:r>
            <a:r>
              <a:rPr lang="en-US" altLang="zh-TW" sz="1600" b="1" dirty="0" smtClean="0"/>
              <a:t>24-bit </a:t>
            </a:r>
            <a:r>
              <a:rPr lang="en-US" altLang="zh-TW" sz="1600" b="1" dirty="0" err="1" smtClean="0"/>
              <a:t>SysTick</a:t>
            </a:r>
            <a:r>
              <a:rPr lang="en-US" altLang="zh-TW" sz="1600" b="1" dirty="0" smtClean="0"/>
              <a:t> timer</a:t>
            </a:r>
          </a:p>
          <a:p>
            <a:r>
              <a:rPr lang="en-US" altLang="zh-TW" sz="1600" b="1" dirty="0" smtClean="0"/>
              <a:t>A 32-bit hardware multiplier</a:t>
            </a:r>
          </a:p>
          <a:p>
            <a:r>
              <a:rPr lang="en-US" altLang="zh-TW" sz="1600" dirty="0" smtClean="0"/>
              <a:t>The system interface supports either </a:t>
            </a:r>
            <a:r>
              <a:rPr lang="en-US" altLang="zh-TW" sz="1600" u="sng" dirty="0" smtClean="0"/>
              <a:t>little-endian</a:t>
            </a:r>
            <a:r>
              <a:rPr lang="en-US" altLang="zh-TW" sz="1600" dirty="0" smtClean="0"/>
              <a:t> or byte invariant big-endian data accesses.</a:t>
            </a:r>
          </a:p>
          <a:p>
            <a:r>
              <a:rPr lang="en-US" altLang="zh-TW" sz="1600" dirty="0" smtClean="0"/>
              <a:t>The ability to have deterministic, fixed-latency, </a:t>
            </a:r>
            <a:r>
              <a:rPr lang="en-US" altLang="zh-TW" sz="1600" dirty="0" smtClean="0">
                <a:solidFill>
                  <a:srgbClr val="FF0000"/>
                </a:solidFill>
              </a:rPr>
              <a:t>interrupt handling</a:t>
            </a:r>
            <a:r>
              <a:rPr lang="en-US" altLang="zh-TW" sz="1600" dirty="0" smtClean="0"/>
              <a:t>.</a:t>
            </a:r>
          </a:p>
          <a:p>
            <a:r>
              <a:rPr lang="en-US" altLang="zh-TW" sz="1600" dirty="0" smtClean="0">
                <a:solidFill>
                  <a:srgbClr val="FF0000"/>
                </a:solidFill>
              </a:rPr>
              <a:t>Load/store</a:t>
            </a:r>
            <a:r>
              <a:rPr lang="en-US" altLang="zh-TW" sz="1600" dirty="0" smtClean="0"/>
              <a:t>-multiples and multicycle-multiplies that can be abandoned and restarted to facilitate rapid interrupt handling</a:t>
            </a:r>
          </a:p>
          <a:p>
            <a:r>
              <a:rPr lang="en-US" altLang="zh-TW" sz="1600" dirty="0" smtClean="0"/>
              <a:t>C Application Binary Interface compliant exception model (C-ABI)</a:t>
            </a:r>
          </a:p>
          <a:p>
            <a:r>
              <a:rPr lang="en-US" altLang="zh-TW" sz="1600" b="1" dirty="0" smtClean="0"/>
              <a:t>Low power sleep-mode entry </a:t>
            </a:r>
            <a:r>
              <a:rPr lang="en-US" altLang="zh-TW" sz="1600" dirty="0" smtClean="0"/>
              <a:t>using Wait For Interrupt (WFI), Wait For Event (WFE) instructions, or the return from interrupt sleep-on-exit feature.</a:t>
            </a:r>
          </a:p>
          <a:p>
            <a:r>
              <a:rPr lang="en-US" altLang="zh-TW" sz="1800" b="1" dirty="0" smtClean="0">
                <a:solidFill>
                  <a:srgbClr val="FF0000"/>
                </a:solidFill>
              </a:rPr>
              <a:t>NVIC</a:t>
            </a:r>
          </a:p>
          <a:p>
            <a:pPr lvl="1"/>
            <a:r>
              <a:rPr lang="en-US" altLang="zh-TW" sz="1600" b="1" dirty="0" smtClean="0"/>
              <a:t>1,2,4,8,16,24, or 32 external interrupt inputs, each with four levels of priority</a:t>
            </a:r>
          </a:p>
          <a:p>
            <a:pPr lvl="1"/>
            <a:r>
              <a:rPr lang="en-US" altLang="zh-TW" sz="1600" dirty="0" smtClean="0"/>
              <a:t>Dedicated Non-</a:t>
            </a:r>
            <a:r>
              <a:rPr lang="en-US" altLang="zh-TW" sz="1600" dirty="0" err="1" smtClean="0"/>
              <a:t>Maskable</a:t>
            </a:r>
            <a:r>
              <a:rPr lang="en-US" altLang="zh-TW" sz="1600" dirty="0" smtClean="0"/>
              <a:t> Interrupt (</a:t>
            </a:r>
            <a:r>
              <a:rPr lang="en-US" altLang="zh-TW" sz="1600" b="1" dirty="0" smtClean="0"/>
              <a:t>NMI</a:t>
            </a:r>
            <a:r>
              <a:rPr lang="en-US" altLang="zh-TW" sz="1600" dirty="0" smtClean="0"/>
              <a:t>) input</a:t>
            </a:r>
          </a:p>
          <a:p>
            <a:pPr lvl="1"/>
            <a:r>
              <a:rPr lang="en-US" altLang="zh-TW" sz="1600" dirty="0" smtClean="0"/>
              <a:t>Support for both level-sensitive and pulse-sensitive interrupt lines</a:t>
            </a:r>
          </a:p>
          <a:p>
            <a:pPr lvl="1"/>
            <a:r>
              <a:rPr lang="en-US" altLang="zh-TW" sz="1600" dirty="0" smtClean="0"/>
              <a:t>Optional Wake-up Interrupt Controller (WIC), providing ultra-low power sleep mode support</a:t>
            </a:r>
            <a:endParaRPr lang="zh-TW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42454989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3871253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en-US" dirty="0" smtClean="0"/>
              <a:t>Some simple </a:t>
            </a:r>
            <a:r>
              <a:rPr lang="en-US" altLang="en-US" dirty="0"/>
              <a:t>instructions</a:t>
            </a:r>
            <a:endParaRPr lang="en-US" altLang="zh-TW" sz="2800" kern="0" dirty="0" smtClean="0"/>
          </a:p>
        </p:txBody>
      </p:sp>
      <p:sp>
        <p:nvSpPr>
          <p:cNvPr id="9" name="矩形 8"/>
          <p:cNvSpPr/>
          <p:nvPr/>
        </p:nvSpPr>
        <p:spPr>
          <a:xfrm>
            <a:off x="236573" y="3789040"/>
            <a:ext cx="82089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SzPct val="80000"/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</a:rPr>
              <a:t>With MOV, the immediate value is limited to an 8-bit value. What if we want to move any 32-bit value to a register?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236573" y="1052736"/>
            <a:ext cx="8640960" cy="2528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 sz="2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CC00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MOV Rd, #k                            </a:t>
            </a: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; Move an immediate value to register Rd</a:t>
            </a:r>
          </a:p>
          <a:p>
            <a:pPr marL="876300" marR="0" lvl="1" indent="-4191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 is an 8-bit value  ( 0~ 255 decimal number)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pPr marL="876300" marR="0" lvl="1" indent="-4191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MOV R5, #53</a:t>
            </a:r>
            <a:r>
              <a:rPr kumimoji="0" lang="en-US" altLang="en-US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                 ; immediate value in decimal </a:t>
            </a:r>
            <a:endParaRPr kumimoji="0" lang="en-US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76300" lvl="1" indent="-419100" eaLnBrk="1" hangingPunct="1"/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MOV R9, #0x27                ;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immediate value in </a:t>
            </a: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hexadecimal </a:t>
            </a:r>
            <a:endParaRPr kumimoji="0" lang="en-US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76300" lvl="1" indent="-419100" eaLnBrk="1" hangingPunct="1"/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MOV R3,#2_11101100      ;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immediate value in </a:t>
            </a: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binary </a:t>
            </a:r>
            <a:endParaRPr kumimoji="0" lang="en-US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254085" y="4653137"/>
            <a:ext cx="8640960" cy="1224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 sz="2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CC00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LDR Rd, =32-bit immediate 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pPr marL="876300" marR="0" lvl="1" indent="-4191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LDR R5, =0x11223344</a:t>
            </a:r>
          </a:p>
        </p:txBody>
      </p:sp>
    </p:spTree>
    <p:extLst>
      <p:ext uri="{BB962C8B-B14F-4D97-AF65-F5344CB8AC3E}">
        <p14:creationId xmlns:p14="http://schemas.microsoft.com/office/powerpoint/2010/main" val="62047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21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3141886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en-US" dirty="0" smtClean="0"/>
              <a:t>Assembly Directives</a:t>
            </a:r>
            <a:endParaRPr lang="en-US" altLang="zh-TW" sz="2800" kern="0" dirty="0" smtClean="0"/>
          </a:p>
        </p:txBody>
      </p:sp>
      <p:sp>
        <p:nvSpPr>
          <p:cNvPr id="10" name="矩形 9"/>
          <p:cNvSpPr/>
          <p:nvPr/>
        </p:nvSpPr>
        <p:spPr>
          <a:xfrm>
            <a:off x="323529" y="764704"/>
            <a:ext cx="71287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>
                <a:solidFill>
                  <a:schemeClr val="tx1"/>
                </a:solidFill>
              </a:rPr>
              <a:t>Instructions (e.g. ADD, MOV) tell the CPU what to </a:t>
            </a:r>
            <a:r>
              <a:rPr lang="en-US" altLang="zh-TW" sz="2000" dirty="0" smtClean="0">
                <a:solidFill>
                  <a:schemeClr val="tx1"/>
                </a:solidFill>
              </a:rPr>
              <a:t>do, while Assembly </a:t>
            </a:r>
            <a:r>
              <a:rPr lang="en-US" altLang="zh-TW" sz="2000" dirty="0">
                <a:solidFill>
                  <a:schemeClr val="tx1"/>
                </a:solidFill>
              </a:rPr>
              <a:t>directives tell the assembler what to </a:t>
            </a:r>
            <a:r>
              <a:rPr lang="en-US" altLang="zh-TW" sz="2000" dirty="0" smtClean="0">
                <a:solidFill>
                  <a:schemeClr val="tx1"/>
                </a:solidFill>
              </a:rPr>
              <a:t>do.</a:t>
            </a:r>
            <a:endParaRPr lang="en-US" altLang="zh-TW" sz="2000" dirty="0">
              <a:solidFill>
                <a:schemeClr val="tx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496998"/>
            <a:ext cx="6419850" cy="522922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 bwMode="auto">
          <a:xfrm>
            <a:off x="1187624" y="1496998"/>
            <a:ext cx="6419850" cy="63585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203672" y="2996951"/>
            <a:ext cx="6403801" cy="288033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1203673" y="4442565"/>
            <a:ext cx="6403800" cy="110426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215058" y="5848670"/>
            <a:ext cx="6403800" cy="85573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48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4362214"/>
            <a:ext cx="3533775" cy="1981200"/>
          </a:xfrm>
          <a:prstGeom prst="rect">
            <a:avLst/>
          </a:prstGeom>
        </p:spPr>
      </p:pic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22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4460965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en-US" dirty="0"/>
              <a:t>Some </a:t>
            </a:r>
            <a:r>
              <a:rPr lang="en-US" altLang="zh-TW" dirty="0"/>
              <a:t>Arm addressing modes</a:t>
            </a:r>
            <a:endParaRPr lang="en-US" altLang="zh-TW" sz="2800" kern="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539552" y="908720"/>
            <a:ext cx="8345488" cy="307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 sz="2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CC00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ea typeface="+mn-ea"/>
                <a:cs typeface="Arial"/>
              </a:rPr>
              <a:t>Immediate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Arial"/>
              </a:rPr>
              <a:t>MOV	R1, #0x25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Arial"/>
              </a:rPr>
              <a:t>ADD	R6, R6, #0x40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3000"/>
              </a:spcBef>
              <a:spcAft>
                <a:spcPct val="0"/>
              </a:spcAft>
              <a:buClr>
                <a:srgbClr val="333399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ea typeface="+mn-ea"/>
                <a:cs typeface="Arial"/>
              </a:rPr>
              <a:t>Register addressing </a:t>
            </a:r>
            <a:endParaRPr kumimoji="0" lang="en-US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Arial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Arial"/>
              </a:rPr>
              <a:t>MOV	R2, R4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Arial"/>
              </a:rPr>
              <a:t>ADD	R3, R2, R1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0" y="1079772"/>
            <a:ext cx="3009900" cy="7239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0829" y="2298470"/>
            <a:ext cx="1933575" cy="1685925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21271" y="4221280"/>
            <a:ext cx="6038377" cy="2825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3000"/>
              </a:spcBef>
              <a:buClr>
                <a:srgbClr val="333399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en-US" altLang="en-US" sz="2400" dirty="0">
                <a:solidFill>
                  <a:schemeClr val="accent2"/>
                </a:solidFill>
                <a:cs typeface="Arial"/>
              </a:rPr>
              <a:t>Register indirect </a:t>
            </a:r>
            <a:r>
              <a:rPr lang="en-US" altLang="en-US" sz="2400" dirty="0">
                <a:solidFill>
                  <a:srgbClr val="000000"/>
                </a:solidFill>
                <a:cs typeface="Arial"/>
              </a:rPr>
              <a:t>(indexed)</a:t>
            </a:r>
          </a:p>
          <a:p>
            <a:pPr marL="742950" lvl="1" indent="-285750">
              <a:spcBef>
                <a:spcPct val="20000"/>
              </a:spcBef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/>
            </a:pPr>
            <a:r>
              <a:rPr lang="en-US" altLang="en-US" sz="2400" dirty="0">
                <a:solidFill>
                  <a:srgbClr val="000000"/>
                </a:solidFill>
                <a:cs typeface="Arial"/>
              </a:rPr>
              <a:t>STR	R5, [R6]</a:t>
            </a:r>
          </a:p>
          <a:p>
            <a:pPr lvl="1">
              <a:spcBef>
                <a:spcPts val="0"/>
              </a:spcBef>
              <a:buClr>
                <a:srgbClr val="FF3300"/>
              </a:buClr>
              <a:buSzPct val="55000"/>
              <a:defRPr/>
            </a:pPr>
            <a:r>
              <a:rPr lang="en-US" altLang="zh-TW" dirty="0" smtClean="0">
                <a:cs typeface="Arial"/>
              </a:rPr>
              <a:t>; store </a:t>
            </a:r>
            <a:r>
              <a:rPr lang="en-US" altLang="zh-TW" dirty="0">
                <a:cs typeface="Arial"/>
              </a:rPr>
              <a:t>the content of R5 into the memory location </a:t>
            </a:r>
            <a:r>
              <a:rPr lang="en-US" altLang="zh-TW" dirty="0" smtClean="0">
                <a:cs typeface="Arial"/>
              </a:rPr>
              <a:t>  </a:t>
            </a:r>
          </a:p>
          <a:p>
            <a:pPr lvl="1">
              <a:spcBef>
                <a:spcPts val="0"/>
              </a:spcBef>
              <a:buClr>
                <a:srgbClr val="FF3300"/>
              </a:buClr>
              <a:buSzPct val="55000"/>
              <a:defRPr/>
            </a:pPr>
            <a:r>
              <a:rPr lang="en-US" altLang="zh-TW" dirty="0" smtClean="0">
                <a:cs typeface="Arial"/>
              </a:rPr>
              <a:t>; pointed to by </a:t>
            </a:r>
            <a:r>
              <a:rPr lang="en-US" altLang="zh-TW" dirty="0">
                <a:cs typeface="Arial"/>
              </a:rPr>
              <a:t>R6</a:t>
            </a:r>
            <a:endParaRPr lang="en-US" altLang="en-US" dirty="0">
              <a:solidFill>
                <a:srgbClr val="000000"/>
              </a:solidFill>
              <a:cs typeface="Arial"/>
            </a:endParaRPr>
          </a:p>
          <a:p>
            <a:pPr marL="742950" lvl="1" indent="-285750">
              <a:spcBef>
                <a:spcPct val="20000"/>
              </a:spcBef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/>
            </a:pPr>
            <a:r>
              <a:rPr lang="en-US" altLang="en-US" sz="2400" dirty="0">
                <a:solidFill>
                  <a:srgbClr val="000000"/>
                </a:solidFill>
                <a:cs typeface="Arial"/>
              </a:rPr>
              <a:t>LDR	R10, [R3] </a:t>
            </a:r>
          </a:p>
          <a:p>
            <a:pPr lvl="1">
              <a:spcBef>
                <a:spcPts val="0"/>
              </a:spcBef>
              <a:buClr>
                <a:srgbClr val="FF3300"/>
              </a:buClr>
              <a:buSzPct val="55000"/>
              <a:defRPr/>
            </a:pPr>
            <a:r>
              <a:rPr lang="en-US" altLang="zh-TW" dirty="0">
                <a:cs typeface="Arial"/>
              </a:rPr>
              <a:t>; </a:t>
            </a:r>
            <a:r>
              <a:rPr lang="en-US" altLang="zh-TW" dirty="0" smtClean="0">
                <a:cs typeface="Arial"/>
              </a:rPr>
              <a:t>load R10 with</a:t>
            </a:r>
            <a:r>
              <a:rPr lang="en-US" altLang="zh-TW" dirty="0">
                <a:cs typeface="Arial"/>
              </a:rPr>
              <a:t> the content of</a:t>
            </a:r>
            <a:r>
              <a:rPr lang="en-US" altLang="zh-TW" dirty="0" smtClean="0">
                <a:cs typeface="Arial"/>
              </a:rPr>
              <a:t> memory </a:t>
            </a:r>
            <a:r>
              <a:rPr lang="en-US" altLang="zh-TW" dirty="0">
                <a:cs typeface="Arial"/>
              </a:rPr>
              <a:t>location   </a:t>
            </a:r>
          </a:p>
          <a:p>
            <a:pPr lvl="1">
              <a:spcBef>
                <a:spcPts val="0"/>
              </a:spcBef>
              <a:buClr>
                <a:srgbClr val="FF3300"/>
              </a:buClr>
              <a:buSzPct val="55000"/>
              <a:defRPr/>
            </a:pPr>
            <a:r>
              <a:rPr lang="en-US" altLang="zh-TW" dirty="0" smtClean="0">
                <a:cs typeface="Arial"/>
              </a:rPr>
              <a:t>; pointed to by R3</a:t>
            </a:r>
            <a:endParaRPr lang="en-US" altLang="en-US" dirty="0">
              <a:solidFill>
                <a:srgbClr val="000000"/>
              </a:solidFill>
              <a:cs typeface="Arial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26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229778" cy="372603"/>
          </a:xfrm>
        </p:spPr>
        <p:txBody>
          <a:bodyPr/>
          <a:lstStyle/>
          <a:p>
            <a:pPr eaLnBrk="1" hangingPunct="1"/>
            <a:r>
              <a:rPr lang="en-US" altLang="zh-TW" dirty="0">
                <a:ea typeface="新細明體" panose="02020500000000000000" pitchFamily="18" charset="-120"/>
              </a:rPr>
              <a:t>Are we done? 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23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528" y="764704"/>
            <a:ext cx="74061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 smtClean="0">
                <a:solidFill>
                  <a:schemeClr val="tx1"/>
                </a:solidFill>
              </a:rPr>
              <a:t>When an MCU is powered up, it will be reset first. (See p.16)  </a:t>
            </a:r>
          </a:p>
        </p:txBody>
      </p:sp>
      <p:sp>
        <p:nvSpPr>
          <p:cNvPr id="7" name="矩形 6"/>
          <p:cNvSpPr/>
          <p:nvPr/>
        </p:nvSpPr>
        <p:spPr>
          <a:xfrm>
            <a:off x="323528" y="1162844"/>
            <a:ext cx="84249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>
                <a:solidFill>
                  <a:schemeClr val="tx1"/>
                </a:solidFill>
              </a:rPr>
              <a:t>In the reset sequence, the processor obtains </a:t>
            </a:r>
            <a:r>
              <a:rPr lang="en-US" altLang="zh-TW" sz="2000" dirty="0">
                <a:solidFill>
                  <a:schemeClr val="accent2"/>
                </a:solidFill>
              </a:rPr>
              <a:t>the initial MSP value </a:t>
            </a:r>
            <a:r>
              <a:rPr lang="en-US" altLang="zh-TW" sz="2000" dirty="0">
                <a:solidFill>
                  <a:schemeClr val="tx1"/>
                </a:solidFill>
              </a:rPr>
              <a:t>and </a:t>
            </a:r>
            <a:r>
              <a:rPr lang="en-US" altLang="zh-TW" sz="2000" dirty="0">
                <a:solidFill>
                  <a:schemeClr val="accent2"/>
                </a:solidFill>
              </a:rPr>
              <a:t>reset vector</a:t>
            </a:r>
            <a:r>
              <a:rPr lang="en-US" altLang="zh-TW" sz="2000" dirty="0">
                <a:solidFill>
                  <a:schemeClr val="tx1"/>
                </a:solidFill>
              </a:rPr>
              <a:t>, and then </a:t>
            </a:r>
            <a:r>
              <a:rPr lang="en-US" altLang="zh-TW" sz="2000" dirty="0" smtClean="0">
                <a:solidFill>
                  <a:schemeClr val="tx1"/>
                </a:solidFill>
              </a:rPr>
              <a:t>it executes </a:t>
            </a:r>
            <a:r>
              <a:rPr lang="en-US" altLang="zh-TW" sz="2000" dirty="0">
                <a:solidFill>
                  <a:schemeClr val="tx1"/>
                </a:solidFill>
              </a:rPr>
              <a:t>the reset handler. </a:t>
            </a:r>
            <a:endParaRPr lang="en-US" altLang="zh-TW" sz="2000" dirty="0" smtClean="0">
              <a:solidFill>
                <a:schemeClr val="tx1"/>
              </a:solidFill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60" y="3429000"/>
            <a:ext cx="5832648" cy="3334726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898933"/>
            <a:ext cx="6480720" cy="150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8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5507918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An Example </a:t>
            </a:r>
            <a:r>
              <a:rPr lang="en-US" altLang="zh-TW" dirty="0"/>
              <a:t>of MSP and I</a:t>
            </a:r>
            <a:r>
              <a:rPr lang="en-US" altLang="zh-TW" dirty="0" smtClean="0"/>
              <a:t>nitialization</a:t>
            </a:r>
            <a:endParaRPr lang="en-US" altLang="zh-TW" sz="2800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908720"/>
            <a:ext cx="6480720" cy="5548805"/>
          </a:xfrm>
          <a:prstGeom prst="rect">
            <a:avLst/>
          </a:prstGeom>
        </p:spPr>
      </p:pic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24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8851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113853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ea typeface="新細明體" panose="02020500000000000000" pitchFamily="18" charset="-120"/>
              </a:rPr>
              <a:t>A Modified Cortex-M0 assembly program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25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1560" y="726604"/>
            <a:ext cx="7918648" cy="6078587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/>
                </a:solidFill>
              </a:rPr>
              <a:t>; </a:t>
            </a:r>
            <a:r>
              <a:rPr lang="en-US" altLang="zh-TW" sz="1600" dirty="0" err="1">
                <a:solidFill>
                  <a:schemeClr val="tx1"/>
                </a:solidFill>
              </a:rPr>
              <a:t>FirstArm.s</a:t>
            </a:r>
            <a:r>
              <a:rPr lang="en-US" altLang="zh-TW" sz="1600" dirty="0">
                <a:solidFill>
                  <a:schemeClr val="tx1"/>
                </a:solidFill>
              </a:rPr>
              <a:t> - A </a:t>
            </a:r>
            <a:r>
              <a:rPr lang="en-US" altLang="zh-TW" sz="1600" dirty="0" smtClean="0">
                <a:solidFill>
                  <a:schemeClr val="tx1"/>
                </a:solidFill>
              </a:rPr>
              <a:t>modified </a:t>
            </a:r>
            <a:r>
              <a:rPr lang="en-US" altLang="zh-TW" sz="1600" dirty="0">
                <a:solidFill>
                  <a:schemeClr val="tx1"/>
                </a:solidFill>
              </a:rPr>
              <a:t>ARM </a:t>
            </a:r>
            <a:r>
              <a:rPr lang="en-US" altLang="zh-TW" sz="1600" dirty="0" smtClean="0">
                <a:solidFill>
                  <a:schemeClr val="tx1"/>
                </a:solidFill>
              </a:rPr>
              <a:t>assembly program </a:t>
            </a: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; Vector Table Mapped to Address 0 at Reset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</a:t>
            </a:r>
            <a:r>
              <a:rPr lang="en-US" altLang="zh-TW" sz="1600" dirty="0">
                <a:solidFill>
                  <a:schemeClr val="accent2"/>
                </a:solidFill>
              </a:rPr>
              <a:t>AREA    RESET, DATA,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</a:t>
            </a:r>
            <a:r>
              <a:rPr lang="en-US" altLang="zh-TW" sz="1600" dirty="0">
                <a:solidFill>
                  <a:schemeClr val="accent2"/>
                </a:solidFill>
              </a:rPr>
              <a:t>EXPORT  __</a:t>
            </a:r>
            <a:r>
              <a:rPr lang="en-US" altLang="zh-TW" sz="1600" dirty="0" smtClean="0">
                <a:solidFill>
                  <a:schemeClr val="accent2"/>
                </a:solidFill>
              </a:rPr>
              <a:t>Vectors</a:t>
            </a:r>
            <a:r>
              <a:rPr lang="en-US" altLang="zh-TW" sz="1600" dirty="0">
                <a:solidFill>
                  <a:schemeClr val="accent2"/>
                </a:solidFill>
              </a:rPr>
              <a:t>					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__Vectors 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      DCD  0x20008000     </a:t>
            </a:r>
            <a:r>
              <a:rPr lang="en-US" altLang="zh-TW" sz="1600" dirty="0">
                <a:solidFill>
                  <a:schemeClr val="accent2"/>
                </a:solidFill>
              </a:rPr>
              <a:t>; stack pointer value when stack is empty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DCD  </a:t>
            </a:r>
            <a:r>
              <a:rPr lang="en-US" altLang="zh-TW" sz="1600" dirty="0" err="1">
                <a:solidFill>
                  <a:schemeClr val="accent2"/>
                </a:solidFill>
              </a:rPr>
              <a:t>Reset_Handler</a:t>
            </a:r>
            <a:r>
              <a:rPr lang="en-US" altLang="zh-TW" sz="1600" dirty="0">
                <a:solidFill>
                  <a:schemeClr val="accent2"/>
                </a:solidFill>
              </a:rPr>
              <a:t>  ; reset vector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AREA   </a:t>
            </a:r>
            <a:r>
              <a:rPr lang="en-US" altLang="zh-TW" sz="1600" dirty="0" err="1" smtClean="0">
                <a:solidFill>
                  <a:schemeClr val="tx1"/>
                </a:solidFill>
              </a:rPr>
              <a:t>FirstArm</a:t>
            </a:r>
            <a:r>
              <a:rPr lang="en-US" altLang="zh-TW" sz="1600" dirty="0" smtClean="0">
                <a:solidFill>
                  <a:schemeClr val="tx1"/>
                </a:solidFill>
              </a:rPr>
              <a:t>, CODE,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ENTRY</a:t>
            </a:r>
          </a:p>
          <a:p>
            <a:pPr>
              <a:spcBef>
                <a:spcPts val="1200"/>
              </a:spcBef>
            </a:pPr>
            <a:r>
              <a:rPr lang="en-US" altLang="zh-TW" sz="1600" dirty="0" err="1">
                <a:solidFill>
                  <a:schemeClr val="accent2"/>
                </a:solidFill>
              </a:rPr>
              <a:t>Reset_Handler</a:t>
            </a:r>
            <a:r>
              <a:rPr lang="en-US" altLang="zh-TW" sz="1600" dirty="0">
                <a:solidFill>
                  <a:schemeClr val="accent2"/>
                </a:solidFill>
              </a:rPr>
              <a:t>   PROC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       EXPORT  </a:t>
            </a:r>
            <a:r>
              <a:rPr lang="en-US" altLang="zh-TW" sz="1600" dirty="0" err="1">
                <a:solidFill>
                  <a:schemeClr val="accent2"/>
                </a:solidFill>
              </a:rPr>
              <a:t>Reset_Handler</a:t>
            </a:r>
            <a:endParaRPr lang="en-US" altLang="zh-TW" sz="1600" dirty="0">
              <a:solidFill>
                <a:schemeClr val="accent2"/>
              </a:solidFill>
            </a:endParaRP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LDR     </a:t>
            </a:r>
            <a:r>
              <a:rPr lang="en-US" altLang="zh-TW" sz="1600" dirty="0">
                <a:solidFill>
                  <a:schemeClr val="accent2"/>
                </a:solidFill>
              </a:rPr>
              <a:t>R0, =__main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       BX      R0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       ENDP</a:t>
            </a:r>
            <a:r>
              <a:rPr lang="en-US" altLang="zh-TW" sz="1600" dirty="0" smtClean="0">
                <a:solidFill>
                  <a:schemeClr val="tx1"/>
                </a:solidFill>
              </a:rPr>
              <a:t>	</a:t>
            </a: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__</a:t>
            </a:r>
            <a:r>
              <a:rPr lang="en-US" altLang="zh-TW" sz="1600" dirty="0">
                <a:solidFill>
                  <a:schemeClr val="tx1"/>
                </a:solidFill>
              </a:rPr>
              <a:t>main    </a:t>
            </a:r>
            <a:r>
              <a:rPr lang="en-US" altLang="zh-TW" sz="1600" dirty="0">
                <a:solidFill>
                  <a:schemeClr val="accent2"/>
                </a:solidFill>
              </a:rPr>
              <a:t>PROC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( …… code from previous slide )       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Here       </a:t>
            </a:r>
            <a:r>
              <a:rPr lang="en-US" altLang="zh-TW" sz="1600" dirty="0">
                <a:solidFill>
                  <a:schemeClr val="tx1"/>
                </a:solidFill>
              </a:rPr>
              <a:t>B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Here           </a:t>
            </a:r>
            <a:r>
              <a:rPr lang="en-US" altLang="zh-TW" sz="1600" dirty="0">
                <a:solidFill>
                  <a:schemeClr val="tx1"/>
                </a:solidFill>
              </a:rPr>
              <a:t>; Infinite loop to stop program </a:t>
            </a:r>
            <a:r>
              <a:rPr lang="en-US" altLang="zh-TW" sz="1600" dirty="0" smtClean="0">
                <a:solidFill>
                  <a:schemeClr val="tx1"/>
                </a:solidFill>
              </a:rPr>
              <a:t>execution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ENDP</a:t>
            </a:r>
            <a:endParaRPr lang="en-US" altLang="zh-TW" sz="1600" dirty="0">
              <a:solidFill>
                <a:schemeClr val="accent2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END                     ; End of assembly file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60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26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3836628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/>
              <a:t>Defining </a:t>
            </a:r>
            <a:r>
              <a:rPr lang="en-US" altLang="zh-TW" dirty="0" smtClean="0"/>
              <a:t>Constant </a:t>
            </a:r>
            <a:r>
              <a:rPr lang="en-US" altLang="zh-TW" dirty="0"/>
              <a:t>Values</a:t>
            </a:r>
            <a:endParaRPr lang="en-US" altLang="zh-TW" sz="2800" kern="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542206" y="795145"/>
            <a:ext cx="8345488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55000"/>
              <a:buFont typeface="Wingdings" panose="05000000000000000000" pitchFamily="2" charset="2"/>
              <a:buChar char="n"/>
              <a:defRPr sz="2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CC00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rgbClr val="333399"/>
              </a:buClr>
              <a:defRPr/>
            </a:pPr>
            <a:r>
              <a:rPr lang="en-US" altLang="en-US" sz="2400" dirty="0">
                <a:solidFill>
                  <a:schemeClr val="tx1"/>
                </a:solidFill>
                <a:cs typeface="Arial"/>
              </a:rPr>
              <a:t>DCB allocates bytes of memory &amp; initializes them.</a:t>
            </a:r>
          </a:p>
          <a:p>
            <a:pPr lvl="1"/>
            <a:r>
              <a:rPr lang="en-US" altLang="en-US" sz="2000" dirty="0" smtClean="0">
                <a:cs typeface="Arial"/>
              </a:rPr>
              <a:t>MYVALUE </a:t>
            </a:r>
            <a:r>
              <a:rPr lang="en-US" altLang="en-US" sz="2000" dirty="0">
                <a:cs typeface="Arial"/>
              </a:rPr>
              <a:t>	DCB </a:t>
            </a:r>
            <a:r>
              <a:rPr lang="en-US" altLang="en-US" sz="2000" dirty="0" smtClean="0">
                <a:cs typeface="Arial"/>
              </a:rPr>
              <a:t>     5</a:t>
            </a:r>
            <a:endParaRPr lang="en-US" altLang="en-US" sz="2000" dirty="0">
              <a:cs typeface="Arial"/>
            </a:endParaRPr>
          </a:p>
          <a:p>
            <a:pPr lvl="1"/>
            <a:r>
              <a:rPr lang="en-US" altLang="en-US" sz="2000" dirty="0">
                <a:cs typeface="Arial"/>
              </a:rPr>
              <a:t>FIBO 	</a:t>
            </a:r>
            <a:r>
              <a:rPr lang="en-US" altLang="en-US" sz="2000" dirty="0" smtClean="0">
                <a:cs typeface="Arial"/>
              </a:rPr>
              <a:t>             DCB</a:t>
            </a:r>
            <a:r>
              <a:rPr lang="en-US" altLang="en-US" sz="2000" dirty="0">
                <a:cs typeface="Arial"/>
              </a:rPr>
              <a:t>	1</a:t>
            </a:r>
            <a:r>
              <a:rPr lang="en-US" altLang="en-US" sz="2000" dirty="0" smtClean="0">
                <a:cs typeface="Arial"/>
              </a:rPr>
              <a:t>, 1, 2, 3, 5, 8</a:t>
            </a:r>
            <a:endParaRPr lang="en-US" altLang="en-US" sz="2000" dirty="0">
              <a:cs typeface="Arial"/>
            </a:endParaRPr>
          </a:p>
          <a:p>
            <a:pPr lvl="1"/>
            <a:r>
              <a:rPr lang="en-US" altLang="en-US" sz="2000" dirty="0">
                <a:cs typeface="Arial"/>
              </a:rPr>
              <a:t>MY_MSG 	DCB 	“Hello World!”</a:t>
            </a:r>
          </a:p>
          <a:p>
            <a:pPr lvl="0">
              <a:spcBef>
                <a:spcPts val="2400"/>
              </a:spcBef>
              <a:buClr>
                <a:srgbClr val="333399"/>
              </a:buClr>
              <a:defRPr/>
            </a:pPr>
            <a:r>
              <a:rPr lang="en-US" altLang="en-US" sz="2400" dirty="0" smtClean="0">
                <a:solidFill>
                  <a:schemeClr val="tx1"/>
                </a:solidFill>
                <a:cs typeface="Arial"/>
              </a:rPr>
              <a:t>DCW </a:t>
            </a:r>
            <a:r>
              <a:rPr lang="en-US" altLang="en-US" sz="2400" dirty="0">
                <a:solidFill>
                  <a:schemeClr val="tx1"/>
                </a:solidFill>
                <a:cs typeface="Arial"/>
              </a:rPr>
              <a:t>allocates a half-word</a:t>
            </a:r>
          </a:p>
          <a:p>
            <a:pPr lvl="1">
              <a:lnSpc>
                <a:spcPct val="110000"/>
              </a:lnSpc>
              <a:spcAft>
                <a:spcPts val="1000"/>
              </a:spcAft>
            </a:pPr>
            <a:r>
              <a:rPr lang="en-US" altLang="en-US" sz="2000" dirty="0" smtClean="0">
                <a:cs typeface="Arial"/>
              </a:rPr>
              <a:t>MYVALUE</a:t>
            </a:r>
            <a:r>
              <a:rPr lang="en-US" altLang="en-US" sz="2000" dirty="0">
                <a:cs typeface="Arial"/>
              </a:rPr>
              <a:t>	DCW	0x</a:t>
            </a:r>
            <a:r>
              <a:rPr lang="en-US" altLang="en-US" sz="2000" dirty="0" smtClean="0">
                <a:cs typeface="Arial"/>
              </a:rPr>
              <a:t>5425</a:t>
            </a:r>
            <a:endParaRPr lang="en-US" altLang="en-US" sz="2000" dirty="0">
              <a:cs typeface="Arial"/>
            </a:endParaRPr>
          </a:p>
          <a:p>
            <a:pPr lvl="0">
              <a:spcBef>
                <a:spcPts val="2400"/>
              </a:spcBef>
              <a:buClr>
                <a:srgbClr val="333399"/>
              </a:buClr>
              <a:defRPr/>
            </a:pPr>
            <a:r>
              <a:rPr lang="en-US" altLang="en-US" sz="2400" dirty="0" smtClean="0">
                <a:solidFill>
                  <a:schemeClr val="accent2"/>
                </a:solidFill>
                <a:cs typeface="Arial"/>
              </a:rPr>
              <a:t>DCD </a:t>
            </a:r>
            <a:r>
              <a:rPr lang="en-US" altLang="en-US" sz="2400" dirty="0">
                <a:solidFill>
                  <a:schemeClr val="accent2"/>
                </a:solidFill>
                <a:cs typeface="Arial"/>
              </a:rPr>
              <a:t>allocates a word of memory</a:t>
            </a:r>
          </a:p>
          <a:p>
            <a:pPr lvl="1">
              <a:lnSpc>
                <a:spcPct val="110000"/>
              </a:lnSpc>
              <a:spcAft>
                <a:spcPts val="1000"/>
              </a:spcAft>
            </a:pPr>
            <a:r>
              <a:rPr lang="en-US" altLang="en-US" sz="2000" dirty="0">
                <a:cs typeface="Arial"/>
              </a:rPr>
              <a:t>MYDATA	DCD	</a:t>
            </a:r>
            <a:r>
              <a:rPr lang="en-US" altLang="en-US" sz="2000" dirty="0" smtClean="0">
                <a:cs typeface="Arial"/>
              </a:rPr>
              <a:t>0x20000000</a:t>
            </a:r>
            <a:endParaRPr lang="en-US" altLang="en-US" sz="2000" dirty="0">
              <a:solidFill>
                <a:srgbClr val="003300"/>
              </a:solidFill>
              <a:cs typeface="Arial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47192" y="4861917"/>
            <a:ext cx="732656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Arial"/>
              </a:rPr>
              <a:t>name</a:t>
            </a: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Arial"/>
              </a:rPr>
              <a:t>  </a:t>
            </a: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cs typeface="Arial"/>
              </a:rPr>
              <a:t>EQU</a:t>
            </a: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Arial"/>
              </a:rPr>
              <a:t>  </a:t>
            </a:r>
            <a:r>
              <a:rPr kumimoji="0" lang="en-US" altLang="en-US" sz="200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Arial"/>
              </a:rPr>
              <a:t>value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buFontTx/>
              <a:buNone/>
              <a:tabLst/>
              <a:defRPr/>
            </a:pP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</a:t>
            </a:r>
            <a:r>
              <a:rPr kumimoji="0" lang="en-US" altLang="en-US" sz="200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  	</a:t>
            </a:r>
            <a:r>
              <a:rPr kumimoji="0" lang="en-US" altLang="en-US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COUNT  EQU  0x25</a:t>
            </a:r>
          </a:p>
          <a:p>
            <a:pPr marL="7429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ct val="55000"/>
              <a:buFontTx/>
              <a:buNone/>
              <a:tabLst/>
              <a:defRPr/>
            </a:pPr>
            <a:r>
              <a:rPr kumimoji="0" lang="en-US" altLang="en-US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	MOV	  R1,   #COUNT	</a:t>
            </a: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</a:t>
            </a:r>
            <a:endParaRPr kumimoji="0" lang="en-US" altLang="en-US" sz="2000" i="1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cs typeface="Arial"/>
            </a:endParaRPr>
          </a:p>
          <a:p>
            <a:pPr marL="0" marR="0" lvl="2" indent="0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CC00"/>
              </a:buClr>
              <a:buSzPct val="50000"/>
              <a:buFontTx/>
              <a:buNone/>
              <a:tabLst/>
              <a:defRPr/>
            </a:pP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     	</a:t>
            </a:r>
            <a:r>
              <a:rPr kumimoji="0" lang="en-US" altLang="en-US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GPIOA_ODR  EQU  0x4001080C</a:t>
            </a:r>
            <a:r>
              <a:rPr kumimoji="0" lang="en-US" altLang="en-US" sz="20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</a:t>
            </a:r>
            <a:endParaRPr kumimoji="0" lang="zh-TW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8211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677015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ea typeface="新細明體" panose="02020500000000000000" pitchFamily="18" charset="-120"/>
              </a:rPr>
              <a:t>Any Better Way?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51520" y="836712"/>
            <a:ext cx="8048101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 smtClean="0">
                <a:solidFill>
                  <a:schemeClr val="tx1"/>
                </a:solidFill>
              </a:rPr>
              <a:t>A better way to run </a:t>
            </a:r>
            <a:r>
              <a:rPr lang="en-US" altLang="zh-TW" sz="2000" dirty="0" err="1" smtClean="0">
                <a:solidFill>
                  <a:schemeClr val="accent2"/>
                </a:solidFill>
              </a:rPr>
              <a:t>FirstArm.s</a:t>
            </a:r>
            <a:r>
              <a:rPr lang="en-US" altLang="zh-TW" sz="2000" dirty="0" smtClean="0">
                <a:solidFill>
                  <a:schemeClr val="tx1"/>
                </a:solidFill>
              </a:rPr>
              <a:t> on NUC140, we need a </a:t>
            </a:r>
            <a:r>
              <a:rPr lang="en-US" altLang="zh-TW" sz="2000" dirty="0">
                <a:solidFill>
                  <a:schemeClr val="tx1"/>
                </a:solidFill>
              </a:rPr>
              <a:t>startup </a:t>
            </a:r>
            <a:r>
              <a:rPr lang="en-US" altLang="zh-TW" sz="2000" dirty="0" smtClean="0">
                <a:solidFill>
                  <a:schemeClr val="tx1"/>
                </a:solidFill>
              </a:rPr>
              <a:t>code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accent2"/>
                </a:solidFill>
              </a:rPr>
              <a:t>startup_NUC100Series.s</a:t>
            </a:r>
            <a:endParaRPr lang="zh-TW" altLang="en-US" sz="2000" dirty="0">
              <a:solidFill>
                <a:schemeClr val="accent2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1520" y="1824358"/>
            <a:ext cx="8352928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>
                <a:solidFill>
                  <a:schemeClr val="tx1"/>
                </a:solidFill>
              </a:rPr>
              <a:t>The </a:t>
            </a:r>
            <a:r>
              <a:rPr lang="en-US" altLang="zh-TW" sz="2000" dirty="0">
                <a:solidFill>
                  <a:schemeClr val="accent2"/>
                </a:solidFill>
              </a:rPr>
              <a:t>Cortex-M0 startup code </a:t>
            </a:r>
            <a:r>
              <a:rPr lang="en-US" altLang="zh-TW" sz="2000" dirty="0">
                <a:solidFill>
                  <a:schemeClr val="tx1"/>
                </a:solidFill>
              </a:rPr>
              <a:t>is a crucial piece of software that executes immediately after </a:t>
            </a:r>
            <a:r>
              <a:rPr lang="en-US" altLang="zh-TW" sz="2000" dirty="0">
                <a:solidFill>
                  <a:schemeClr val="accent2"/>
                </a:solidFill>
              </a:rPr>
              <a:t>a system reset or </a:t>
            </a:r>
            <a:r>
              <a:rPr lang="en-US" altLang="zh-TW" sz="2000" dirty="0" smtClean="0">
                <a:solidFill>
                  <a:schemeClr val="accent2"/>
                </a:solidFill>
              </a:rPr>
              <a:t>power-on.</a:t>
            </a:r>
            <a:r>
              <a:rPr lang="en-US" altLang="zh-TW" sz="2000" dirty="0" smtClean="0">
                <a:solidFill>
                  <a:schemeClr val="tx1"/>
                </a:solidFill>
              </a:rPr>
              <a:t> 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</a:rPr>
              <a:t>preparing </a:t>
            </a:r>
            <a:r>
              <a:rPr lang="en-US" altLang="zh-TW" sz="2000" dirty="0">
                <a:solidFill>
                  <a:schemeClr val="tx1"/>
                </a:solidFill>
              </a:rPr>
              <a:t>the microcontroller for the execution of the main application. It is typically written in assembly language or a combination of assembly and C</a:t>
            </a:r>
            <a:r>
              <a:rPr lang="en-US" altLang="zh-TW" sz="20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spcBef>
                <a:spcPts val="1800"/>
              </a:spcBef>
              <a:buFont typeface="Wingdings" panose="05000000000000000000" pitchFamily="2" charset="2"/>
              <a:buChar char="n"/>
            </a:pPr>
            <a:r>
              <a:rPr lang="en-US" altLang="zh-TW" sz="2000" dirty="0">
                <a:solidFill>
                  <a:schemeClr val="tx1"/>
                </a:solidFill>
              </a:rPr>
              <a:t>The startup code is often provided by </a:t>
            </a:r>
            <a:r>
              <a:rPr lang="en-US" altLang="zh-TW" sz="2000" dirty="0">
                <a:solidFill>
                  <a:schemeClr val="accent2"/>
                </a:solidFill>
              </a:rPr>
              <a:t>microcontroller vendors </a:t>
            </a:r>
            <a:r>
              <a:rPr lang="en-US" altLang="zh-TW" sz="2000" dirty="0">
                <a:solidFill>
                  <a:schemeClr val="tx1"/>
                </a:solidFill>
              </a:rPr>
              <a:t>as part of their development tools or software packages (e.g., CMSIS). </a:t>
            </a:r>
            <a:endParaRPr lang="en-US" altLang="zh-TW" sz="2000" dirty="0" smtClean="0">
              <a:solidFill>
                <a:schemeClr val="tx1"/>
              </a:solidFill>
            </a:endParaRP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</a:rPr>
              <a:t>It </a:t>
            </a:r>
            <a:r>
              <a:rPr lang="en-US" altLang="zh-TW" sz="2000" dirty="0">
                <a:solidFill>
                  <a:schemeClr val="tx1"/>
                </a:solidFill>
              </a:rPr>
              <a:t>works in conjunction with the linker script, which defines the memory layout and placement of different code and data sections in the microcontroller's memory</a:t>
            </a:r>
            <a:r>
              <a:rPr lang="en-US" altLang="zh-TW" sz="2000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31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092467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Power on a Microcontroller</a:t>
            </a:r>
            <a:endParaRPr lang="en-US" altLang="zh-TW" sz="2800" dirty="0" smtClean="0"/>
          </a:p>
        </p:txBody>
      </p:sp>
      <p:sp>
        <p:nvSpPr>
          <p:cNvPr id="15" name="矩形 14"/>
          <p:cNvSpPr/>
          <p:nvPr/>
        </p:nvSpPr>
        <p:spPr>
          <a:xfrm>
            <a:off x="395536" y="796217"/>
            <a:ext cx="850313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 smtClean="0">
                <a:solidFill>
                  <a:schemeClr val="tx1"/>
                </a:solidFill>
              </a:rPr>
              <a:t>Most </a:t>
            </a:r>
            <a:r>
              <a:rPr lang="en-US" altLang="zh-TW" sz="2000" dirty="0">
                <a:solidFill>
                  <a:schemeClr val="tx1"/>
                </a:solidFill>
              </a:rPr>
              <a:t>modern microcontrollers have </a:t>
            </a:r>
            <a:r>
              <a:rPr lang="en-US" altLang="zh-TW" sz="2000" dirty="0">
                <a:solidFill>
                  <a:schemeClr val="accent2"/>
                </a:solidFill>
              </a:rPr>
              <a:t>on-chip flash memory </a:t>
            </a:r>
            <a:r>
              <a:rPr lang="en-US" altLang="zh-TW" sz="2000" dirty="0">
                <a:solidFill>
                  <a:schemeClr val="tx1"/>
                </a:solidFill>
              </a:rPr>
              <a:t>to hold the compiled program. </a:t>
            </a:r>
            <a:r>
              <a:rPr lang="en-US" altLang="zh-TW" sz="2000" dirty="0" smtClean="0">
                <a:solidFill>
                  <a:schemeClr val="tx1"/>
                </a:solidFill>
              </a:rPr>
              <a:t>Programs written </a:t>
            </a:r>
            <a:r>
              <a:rPr lang="en-US" altLang="zh-TW" sz="2000" dirty="0">
                <a:solidFill>
                  <a:schemeClr val="tx1"/>
                </a:solidFill>
              </a:rPr>
              <a:t>in </a:t>
            </a:r>
            <a:r>
              <a:rPr lang="en-US" altLang="zh-TW" sz="2000" dirty="0" smtClean="0">
                <a:solidFill>
                  <a:schemeClr val="tx1"/>
                </a:solidFill>
              </a:rPr>
              <a:t>assembly or in C </a:t>
            </a:r>
            <a:r>
              <a:rPr lang="en-US" altLang="zh-TW" sz="2000" dirty="0">
                <a:solidFill>
                  <a:schemeClr val="tx1"/>
                </a:solidFill>
              </a:rPr>
              <a:t>must be compiled </a:t>
            </a:r>
            <a:r>
              <a:rPr lang="en-US" altLang="zh-TW" sz="2000" dirty="0" smtClean="0">
                <a:solidFill>
                  <a:schemeClr val="tx1"/>
                </a:solidFill>
              </a:rPr>
              <a:t>and programmed </a:t>
            </a:r>
            <a:r>
              <a:rPr lang="en-US" altLang="zh-TW" sz="2000" dirty="0">
                <a:solidFill>
                  <a:schemeClr val="tx1"/>
                </a:solidFill>
              </a:rPr>
              <a:t>to the flash memory</a:t>
            </a:r>
            <a:r>
              <a:rPr lang="en-US" altLang="zh-TW" sz="2000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TW" sz="2000" dirty="0" smtClean="0">
                <a:solidFill>
                  <a:schemeClr val="tx1"/>
                </a:solidFill>
              </a:rPr>
              <a:t>After </a:t>
            </a:r>
            <a:r>
              <a:rPr lang="en-US" altLang="zh-TW" sz="2000" dirty="0">
                <a:solidFill>
                  <a:schemeClr val="tx1"/>
                </a:solidFill>
              </a:rPr>
              <a:t>the flash memory </a:t>
            </a:r>
            <a:r>
              <a:rPr lang="en-US" altLang="zh-TW" sz="2000" dirty="0" smtClean="0">
                <a:solidFill>
                  <a:schemeClr val="tx1"/>
                </a:solidFill>
              </a:rPr>
              <a:t>is </a:t>
            </a:r>
            <a:r>
              <a:rPr lang="en-US" altLang="zh-TW" sz="2000" dirty="0">
                <a:solidFill>
                  <a:schemeClr val="tx1"/>
                </a:solidFill>
              </a:rPr>
              <a:t>programmed, the program </a:t>
            </a:r>
            <a:r>
              <a:rPr lang="en-US" altLang="zh-TW" sz="2000" dirty="0" smtClean="0">
                <a:solidFill>
                  <a:schemeClr val="tx1"/>
                </a:solidFill>
              </a:rPr>
              <a:t>is then accessible </a:t>
            </a:r>
            <a:r>
              <a:rPr lang="en-US" altLang="zh-TW" sz="2000" dirty="0">
                <a:solidFill>
                  <a:schemeClr val="tx1"/>
                </a:solidFill>
              </a:rPr>
              <a:t>by the </a:t>
            </a:r>
            <a:r>
              <a:rPr lang="en-US" altLang="zh-TW" sz="2000" dirty="0" smtClean="0">
                <a:solidFill>
                  <a:schemeClr val="tx1"/>
                </a:solidFill>
              </a:rPr>
              <a:t>processor, and the </a:t>
            </a:r>
            <a:r>
              <a:rPr lang="en-US" altLang="zh-TW" sz="2000" dirty="0" smtClean="0">
                <a:solidFill>
                  <a:schemeClr val="accent2"/>
                </a:solidFill>
              </a:rPr>
              <a:t>running flow </a:t>
            </a:r>
            <a:r>
              <a:rPr lang="en-US" altLang="zh-TW" sz="2000" dirty="0" smtClean="0">
                <a:solidFill>
                  <a:schemeClr val="tx1"/>
                </a:solidFill>
              </a:rPr>
              <a:t>is as </a:t>
            </a:r>
            <a:r>
              <a:rPr lang="en-US" altLang="zh-TW" sz="2000" dirty="0">
                <a:solidFill>
                  <a:schemeClr val="tx1"/>
                </a:solidFill>
              </a:rPr>
              <a:t>outlined below.</a:t>
            </a:r>
          </a:p>
        </p:txBody>
      </p:sp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78" y="2852936"/>
            <a:ext cx="87820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457952" cy="1336520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chemeClr val="tx1"/>
                </a:solidFill>
              </a:rPr>
              <a:t>With startup_NUC100Series.s</a:t>
            </a:r>
            <a:r>
              <a:rPr lang="en-US" altLang="zh-TW" dirty="0">
                <a:solidFill>
                  <a:schemeClr val="tx1"/>
                </a:solidFill>
              </a:rPr>
              <a:t/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r>
              <a:rPr lang="en-US" altLang="zh-TW" dirty="0">
                <a:solidFill>
                  <a:schemeClr val="tx1"/>
                </a:solidFill>
              </a:rPr>
              <a:t/>
            </a:r>
            <a:br>
              <a:rPr lang="en-US" altLang="zh-TW" dirty="0">
                <a:solidFill>
                  <a:schemeClr val="tx1"/>
                </a:solidFill>
              </a:rPr>
            </a:br>
            <a:endParaRPr lang="en-US" altLang="zh-TW" dirty="0" smtClean="0">
              <a:solidFill>
                <a:schemeClr val="tx1"/>
              </a:solidFill>
            </a:endParaRPr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85800" y="908720"/>
            <a:ext cx="7918648" cy="4955203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/>
                </a:solidFill>
              </a:rPr>
              <a:t>; </a:t>
            </a:r>
            <a:r>
              <a:rPr lang="en-US" altLang="zh-TW" sz="1600" dirty="0" err="1">
                <a:solidFill>
                  <a:schemeClr val="tx1"/>
                </a:solidFill>
              </a:rPr>
              <a:t>FirstArm.s</a:t>
            </a:r>
            <a:r>
              <a:rPr lang="en-US" altLang="zh-TW" sz="1600" dirty="0">
                <a:solidFill>
                  <a:schemeClr val="tx1"/>
                </a:solidFill>
              </a:rPr>
              <a:t> - A simple ARM </a:t>
            </a:r>
            <a:r>
              <a:rPr lang="en-US" altLang="zh-TW" sz="1600" dirty="0" smtClean="0">
                <a:solidFill>
                  <a:schemeClr val="tx1"/>
                </a:solidFill>
              </a:rPr>
              <a:t>assembly program </a:t>
            </a:r>
          </a:p>
          <a:p>
            <a:pPr>
              <a:spcBef>
                <a:spcPts val="600"/>
              </a:spcBef>
            </a:pP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AREA   </a:t>
            </a:r>
            <a:r>
              <a:rPr lang="en-US" altLang="zh-TW" sz="1600" dirty="0" err="1" smtClean="0">
                <a:solidFill>
                  <a:schemeClr val="tx1"/>
                </a:solidFill>
              </a:rPr>
              <a:t>FirstArm</a:t>
            </a:r>
            <a:r>
              <a:rPr lang="en-US" altLang="zh-TW" sz="1600" dirty="0" smtClean="0">
                <a:solidFill>
                  <a:schemeClr val="tx1"/>
                </a:solidFill>
              </a:rPr>
              <a:t>, CODE,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</a:t>
            </a:r>
            <a:r>
              <a:rPr lang="en-US" altLang="zh-TW" sz="1600" dirty="0">
                <a:solidFill>
                  <a:schemeClr val="accent2"/>
                </a:solidFill>
              </a:rPr>
              <a:t>EXPORT  __main</a:t>
            </a:r>
            <a:r>
              <a:rPr lang="en-US" altLang="zh-TW" sz="1600" dirty="0" smtClean="0">
                <a:solidFill>
                  <a:schemeClr val="tx1"/>
                </a:solidFill>
              </a:rPr>
              <a:t>	</a:t>
            </a: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__</a:t>
            </a:r>
            <a:r>
              <a:rPr lang="en-US" altLang="zh-TW" sz="1600" dirty="0">
                <a:solidFill>
                  <a:schemeClr val="tx1"/>
                </a:solidFill>
              </a:rPr>
              <a:t>main </a:t>
            </a:r>
            <a:r>
              <a:rPr lang="en-US" altLang="zh-TW" sz="1600" dirty="0" smtClean="0">
                <a:solidFill>
                  <a:schemeClr val="tx1"/>
                </a:solidFill>
              </a:rPr>
              <a:t>  PROC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; Load immediate values into registers R0 and R1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en-US" altLang="zh-TW" sz="1600" dirty="0">
                <a:solidFill>
                  <a:schemeClr val="tx1"/>
                </a:solidFill>
              </a:rPr>
              <a:t>MOVS     R0, #10         ; R0 = 10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MOVS     R1, #20         ; R1 = </a:t>
            </a:r>
            <a:r>
              <a:rPr lang="en-US" altLang="zh-TW" sz="1600" dirty="0" smtClean="0">
                <a:solidFill>
                  <a:schemeClr val="tx1"/>
                </a:solidFill>
              </a:rPr>
              <a:t>20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pt-BR" altLang="zh-TW" sz="1600" dirty="0" smtClean="0">
                <a:solidFill>
                  <a:schemeClr val="tx1"/>
                </a:solidFill>
              </a:rPr>
              <a:t>MOV        R2</a:t>
            </a:r>
            <a:r>
              <a:rPr lang="pt-BR" altLang="zh-TW" sz="1600" dirty="0">
                <a:solidFill>
                  <a:schemeClr val="tx1"/>
                </a:solidFill>
              </a:rPr>
              <a:t>, </a:t>
            </a:r>
            <a:r>
              <a:rPr lang="pt-BR" altLang="zh-TW" sz="1600" dirty="0" smtClean="0">
                <a:solidFill>
                  <a:schemeClr val="tx1"/>
                </a:solidFill>
              </a:rPr>
              <a:t>R0</a:t>
            </a:r>
            <a:r>
              <a:rPr lang="pt-BR" altLang="zh-TW" sz="1600" dirty="0">
                <a:solidFill>
                  <a:schemeClr val="tx1"/>
                </a:solidFill>
              </a:rPr>
              <a:t> </a:t>
            </a:r>
            <a:r>
              <a:rPr lang="pt-BR" altLang="zh-TW" sz="1600" dirty="0" smtClean="0">
                <a:solidFill>
                  <a:schemeClr val="tx1"/>
                </a:solidFill>
              </a:rPr>
              <a:t>         ; </a:t>
            </a:r>
            <a:r>
              <a:rPr lang="pt-BR" altLang="zh-TW" sz="1600" dirty="0">
                <a:solidFill>
                  <a:schemeClr val="tx1"/>
                </a:solidFill>
              </a:rPr>
              <a:t>R2 = R0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; Add the values in R0 and R1, </a:t>
            </a:r>
            <a:r>
              <a:rPr lang="en-US" altLang="zh-TW" sz="1600" dirty="0" smtClean="0">
                <a:solidFill>
                  <a:schemeClr val="tx1"/>
                </a:solidFill>
              </a:rPr>
              <a:t>store the result in R3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ADDS     </a:t>
            </a:r>
            <a:r>
              <a:rPr lang="en-US" altLang="zh-TW" sz="1600" dirty="0" smtClean="0">
                <a:solidFill>
                  <a:schemeClr val="tx1"/>
                </a:solidFill>
              </a:rPr>
              <a:t> R3, </a:t>
            </a:r>
            <a:r>
              <a:rPr lang="en-US" altLang="zh-TW" sz="1600" dirty="0">
                <a:solidFill>
                  <a:schemeClr val="tx1"/>
                </a:solidFill>
              </a:rPr>
              <a:t>R0, R1    </a:t>
            </a:r>
            <a:r>
              <a:rPr lang="en-US" altLang="zh-TW" sz="1600" dirty="0" smtClean="0">
                <a:solidFill>
                  <a:schemeClr val="tx1"/>
                </a:solidFill>
              </a:rPr>
              <a:t>; R3 </a:t>
            </a:r>
            <a:r>
              <a:rPr lang="en-US" altLang="zh-TW" sz="1600" dirty="0">
                <a:solidFill>
                  <a:schemeClr val="tx1"/>
                </a:solidFill>
              </a:rPr>
              <a:t>= R0 + R1 (</a:t>
            </a:r>
            <a:r>
              <a:rPr lang="en-US" altLang="zh-TW" sz="1600" dirty="0" smtClean="0">
                <a:solidFill>
                  <a:schemeClr val="tx1"/>
                </a:solidFill>
              </a:rPr>
              <a:t>R3 </a:t>
            </a:r>
            <a:r>
              <a:rPr lang="en-US" altLang="zh-TW" sz="1600" dirty="0">
                <a:solidFill>
                  <a:schemeClr val="tx1"/>
                </a:solidFill>
              </a:rPr>
              <a:t>= 30</a:t>
            </a:r>
            <a:r>
              <a:rPr lang="en-US" altLang="zh-TW" sz="1600" dirty="0" smtClean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</a:t>
            </a:r>
            <a:r>
              <a:rPr lang="pt-BR" altLang="zh-TW" sz="1600" dirty="0">
                <a:solidFill>
                  <a:schemeClr val="tx1"/>
                </a:solidFill>
              </a:rPr>
              <a:t>ADD	</a:t>
            </a:r>
            <a:r>
              <a:rPr lang="pt-BR" altLang="zh-TW" sz="1600" dirty="0" smtClean="0">
                <a:solidFill>
                  <a:schemeClr val="tx1"/>
                </a:solidFill>
              </a:rPr>
              <a:t>        R2</a:t>
            </a:r>
            <a:r>
              <a:rPr lang="pt-BR" altLang="zh-TW" sz="1600" dirty="0">
                <a:solidFill>
                  <a:schemeClr val="tx1"/>
                </a:solidFill>
              </a:rPr>
              <a:t>, </a:t>
            </a:r>
            <a:r>
              <a:rPr lang="pt-BR" altLang="zh-TW" sz="1600" dirty="0" smtClean="0">
                <a:solidFill>
                  <a:schemeClr val="tx1"/>
                </a:solidFill>
              </a:rPr>
              <a:t>R1          ; </a:t>
            </a:r>
            <a:r>
              <a:rPr lang="pt-BR" altLang="zh-TW" sz="1600" dirty="0">
                <a:solidFill>
                  <a:schemeClr val="tx1"/>
                </a:solidFill>
              </a:rPr>
              <a:t>R2 = R2 + R1 (R2 = 30</a:t>
            </a:r>
            <a:r>
              <a:rPr lang="pt-BR" altLang="zh-TW" sz="1600" dirty="0" smtClean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0"/>
              </a:spcBef>
            </a:pP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Here       </a:t>
            </a:r>
            <a:r>
              <a:rPr lang="en-US" altLang="zh-TW" sz="1600" dirty="0">
                <a:solidFill>
                  <a:schemeClr val="tx1"/>
                </a:solidFill>
              </a:rPr>
              <a:t>B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Here           </a:t>
            </a:r>
            <a:r>
              <a:rPr lang="en-US" altLang="zh-TW" sz="1600" dirty="0">
                <a:solidFill>
                  <a:schemeClr val="tx1"/>
                </a:solidFill>
              </a:rPr>
              <a:t>; Infinite loop to stop program </a:t>
            </a:r>
            <a:r>
              <a:rPr lang="en-US" altLang="zh-TW" sz="1600" dirty="0" smtClean="0">
                <a:solidFill>
                  <a:schemeClr val="tx1"/>
                </a:solidFill>
              </a:rPr>
              <a:t>execution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ENDP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END                     </a:t>
            </a:r>
            <a:r>
              <a:rPr lang="en-US" altLang="zh-TW" sz="1600" dirty="0">
                <a:solidFill>
                  <a:schemeClr val="tx1"/>
                </a:solidFill>
              </a:rPr>
              <a:t>; End of assembly file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65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334520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3-Stage pipeline architecture</a:t>
            </a:r>
            <a:endParaRPr lang="en-US" altLang="zh-TW" sz="2800" dirty="0" smtClean="0"/>
          </a:p>
        </p:txBody>
      </p:sp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A9ED92-65D7-4721-8117-60AE27A4DBB8}" type="slidenum">
              <a:rPr kumimoji="0" lang="en-US" altLang="zh-TW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764704"/>
            <a:ext cx="6264696" cy="214993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2996952"/>
            <a:ext cx="7149430" cy="21257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23528" y="5229200"/>
            <a:ext cx="8496944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SzPct val="80000"/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At </a:t>
            </a:r>
            <a:r>
              <a:rPr lang="en-US" altLang="zh-TW" dirty="0">
                <a:solidFill>
                  <a:schemeClr val="tx1"/>
                </a:solidFill>
              </a:rPr>
              <a:t>any time slice, 3 different instructions </a:t>
            </a:r>
            <a:r>
              <a:rPr lang="en-US" altLang="zh-TW" dirty="0" smtClean="0">
                <a:solidFill>
                  <a:schemeClr val="tx1"/>
                </a:solidFill>
              </a:rPr>
              <a:t>may occupy </a:t>
            </a:r>
            <a:r>
              <a:rPr lang="en-US" altLang="zh-TW" dirty="0">
                <a:solidFill>
                  <a:schemeClr val="tx1"/>
                </a:solidFill>
              </a:rPr>
              <a:t>each of these stages, so the hardware </a:t>
            </a:r>
            <a:r>
              <a:rPr lang="en-US" altLang="zh-TW" dirty="0" smtClean="0">
                <a:solidFill>
                  <a:schemeClr val="tx1"/>
                </a:solidFill>
              </a:rPr>
              <a:t>in each </a:t>
            </a:r>
            <a:r>
              <a:rPr lang="en-US" altLang="zh-TW" dirty="0">
                <a:solidFill>
                  <a:schemeClr val="tx1"/>
                </a:solidFill>
              </a:rPr>
              <a:t>stage </a:t>
            </a:r>
            <a:r>
              <a:rPr lang="en-US" altLang="zh-TW" dirty="0" smtClean="0">
                <a:solidFill>
                  <a:schemeClr val="tx1"/>
                </a:solidFill>
              </a:rPr>
              <a:t>has to be capable of doing independent operations.</a:t>
            </a:r>
          </a:p>
          <a:p>
            <a:pPr marL="285750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When </a:t>
            </a:r>
            <a:r>
              <a:rPr lang="en-US" altLang="zh-TW" dirty="0">
                <a:solidFill>
                  <a:schemeClr val="tx1"/>
                </a:solidFill>
              </a:rPr>
              <a:t>the processor is executing data </a:t>
            </a:r>
            <a:r>
              <a:rPr lang="en-US" altLang="zh-TW" dirty="0" smtClean="0">
                <a:solidFill>
                  <a:schemeClr val="tx1"/>
                </a:solidFill>
              </a:rPr>
              <a:t>processing instructions, </a:t>
            </a:r>
          </a:p>
          <a:p>
            <a:pPr>
              <a:spcBef>
                <a:spcPts val="0"/>
              </a:spcBef>
              <a:buSzPct val="80000"/>
            </a:pPr>
            <a:r>
              <a:rPr lang="en-US" altLang="zh-TW" dirty="0">
                <a:solidFill>
                  <a:schemeClr val="tx1"/>
                </a:solidFill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</a:rPr>
              <a:t>   the </a:t>
            </a:r>
            <a:r>
              <a:rPr lang="en-US" altLang="zh-TW" dirty="0">
                <a:solidFill>
                  <a:schemeClr val="accent2"/>
                </a:solidFill>
              </a:rPr>
              <a:t>latency = 3 cycles </a:t>
            </a:r>
            <a:r>
              <a:rPr lang="en-US" altLang="zh-TW" dirty="0">
                <a:solidFill>
                  <a:schemeClr val="tx1"/>
                </a:solidFill>
              </a:rPr>
              <a:t>and </a:t>
            </a:r>
            <a:r>
              <a:rPr lang="en-US" altLang="zh-TW" dirty="0" smtClean="0">
                <a:solidFill>
                  <a:schemeClr val="tx1"/>
                </a:solidFill>
              </a:rPr>
              <a:t>the </a:t>
            </a:r>
            <a:r>
              <a:rPr lang="en-US" altLang="zh-TW" dirty="0" smtClean="0">
                <a:solidFill>
                  <a:schemeClr val="accent2"/>
                </a:solidFill>
              </a:rPr>
              <a:t>throughput </a:t>
            </a:r>
            <a:r>
              <a:rPr lang="en-US" altLang="zh-TW" dirty="0">
                <a:solidFill>
                  <a:schemeClr val="accent2"/>
                </a:solidFill>
              </a:rPr>
              <a:t>= 1 instruction/cycle</a:t>
            </a:r>
            <a:endParaRPr lang="zh-TW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780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023537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chemeClr val="tx1"/>
                </a:solidFill>
              </a:rPr>
              <a:t>Exploring the startup </a:t>
            </a:r>
            <a:r>
              <a:rPr lang="en-US" altLang="zh-TW" dirty="0">
                <a:solidFill>
                  <a:schemeClr val="tx1"/>
                </a:solidFill>
              </a:rPr>
              <a:t>code</a:t>
            </a:r>
            <a:endParaRPr lang="en-US" altLang="zh-TW" sz="2800" dirty="0" smtClean="0"/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8921" y="849607"/>
            <a:ext cx="83529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000" dirty="0" smtClean="0">
                <a:solidFill>
                  <a:schemeClr val="tx1"/>
                </a:solidFill>
              </a:rPr>
              <a:t>Key </a:t>
            </a:r>
            <a:r>
              <a:rPr lang="en-US" altLang="zh-TW" sz="2000" dirty="0">
                <a:solidFill>
                  <a:schemeClr val="tx1"/>
                </a:solidFill>
              </a:rPr>
              <a:t>components and functions of the Cortex-M0 startup code include: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2776"/>
            <a:ext cx="7867650" cy="3867150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60" y="5319861"/>
            <a:ext cx="763905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0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591548" cy="1336520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chemeClr val="tx1"/>
                </a:solidFill>
              </a:rPr>
              <a:t>Example: Search </a:t>
            </a:r>
            <a:r>
              <a:rPr lang="en-US" altLang="zh-TW" dirty="0">
                <a:solidFill>
                  <a:schemeClr val="tx1"/>
                </a:solidFill>
              </a:rPr>
              <a:t>for the max value in a list</a:t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r>
              <a:rPr lang="en-US" altLang="zh-TW" dirty="0">
                <a:solidFill>
                  <a:schemeClr val="tx1"/>
                </a:solidFill>
              </a:rPr>
              <a:t/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 smtClean="0">
                <a:solidFill>
                  <a:schemeClr val="tx1"/>
                </a:solidFill>
              </a:rPr>
              <a:t>	</a:t>
            </a:r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31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41784" y="711746"/>
            <a:ext cx="8494712" cy="6032421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/>
                </a:solidFill>
              </a:rPr>
              <a:t>; Search for the max value in a </a:t>
            </a:r>
            <a:r>
              <a:rPr lang="en-US" altLang="zh-TW" sz="1600" dirty="0" smtClean="0">
                <a:solidFill>
                  <a:schemeClr val="tx1"/>
                </a:solidFill>
              </a:rPr>
              <a:t>list. The </a:t>
            </a:r>
            <a:r>
              <a:rPr lang="en-US" altLang="zh-TW" sz="1600" dirty="0">
                <a:solidFill>
                  <a:schemeClr val="tx1"/>
                </a:solidFill>
              </a:rPr>
              <a:t>max value is stored in register </a:t>
            </a:r>
            <a:r>
              <a:rPr lang="en-US" altLang="zh-TW" sz="1600" dirty="0" smtClean="0">
                <a:solidFill>
                  <a:schemeClr val="tx1"/>
                </a:solidFill>
              </a:rPr>
              <a:t>R1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COUNT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RN</a:t>
            </a:r>
            <a:r>
              <a:rPr lang="en-US" altLang="zh-TW" sz="1600" dirty="0" smtClean="0">
                <a:solidFill>
                  <a:schemeClr val="tx1"/>
                </a:solidFill>
              </a:rPr>
              <a:t>   R0         ; COUNT is the new name of R0</a:t>
            </a:r>
            <a:endParaRPr lang="en-US" altLang="zh-TW" sz="1600" dirty="0">
              <a:solidFill>
                <a:schemeClr val="tx1"/>
              </a:solidFill>
            </a:endParaRPr>
          </a:p>
          <a:p>
            <a:r>
              <a:rPr lang="en-US" altLang="zh-TW" sz="1600" dirty="0" smtClean="0">
                <a:solidFill>
                  <a:schemeClr val="tx1"/>
                </a:solidFill>
              </a:rPr>
              <a:t>             MAX  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RN</a:t>
            </a:r>
            <a:r>
              <a:rPr lang="en-US" altLang="zh-TW" sz="1600" dirty="0" smtClean="0">
                <a:solidFill>
                  <a:schemeClr val="tx1"/>
                </a:solidFill>
              </a:rPr>
              <a:t>   R1         ; MAX is the new name of R1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accent2"/>
                </a:solidFill>
              </a:rPr>
              <a:t>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     AREA        MaxVal_1D,  DATA,  READONLY</a:t>
            </a:r>
            <a:endParaRPr lang="en-US" altLang="zh-TW" sz="1600" dirty="0">
              <a:solidFill>
                <a:schemeClr val="accent2"/>
              </a:solidFill>
            </a:endParaRP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     MYDATA   </a:t>
            </a:r>
            <a:r>
              <a:rPr lang="en-US" altLang="zh-TW" sz="1600" dirty="0" smtClean="0">
                <a:solidFill>
                  <a:schemeClr val="tx1"/>
                </a:solidFill>
              </a:rPr>
              <a:t>DCD   69</a:t>
            </a:r>
            <a:r>
              <a:rPr lang="en-US" altLang="zh-TW" sz="1600" dirty="0">
                <a:solidFill>
                  <a:schemeClr val="tx1"/>
                </a:solidFill>
              </a:rPr>
              <a:t>, 87, 96, 45, 75</a:t>
            </a:r>
            <a:endParaRPr lang="en-US" altLang="zh-TW" sz="16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AREA        </a:t>
            </a:r>
            <a:r>
              <a:rPr lang="en-US" altLang="zh-TW" sz="1600" dirty="0" err="1">
                <a:solidFill>
                  <a:schemeClr val="tx1"/>
                </a:solidFill>
              </a:rPr>
              <a:t>MaxVal</a:t>
            </a:r>
            <a:r>
              <a:rPr lang="en-US" altLang="zh-TW" sz="1600" dirty="0">
                <a:solidFill>
                  <a:schemeClr val="tx1"/>
                </a:solidFill>
              </a:rPr>
              <a:t>, </a:t>
            </a:r>
            <a:r>
              <a:rPr lang="en-US" altLang="zh-TW" sz="1600" dirty="0" smtClean="0">
                <a:solidFill>
                  <a:schemeClr val="tx1"/>
                </a:solidFill>
              </a:rPr>
              <a:t>CODE,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EXPORT  __main	</a:t>
            </a: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__main   PROC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MOVS     COUNT</a:t>
            </a:r>
            <a:r>
              <a:rPr lang="en-US" altLang="zh-TW" sz="1600" dirty="0">
                <a:solidFill>
                  <a:schemeClr val="tx1"/>
                </a:solidFill>
              </a:rPr>
              <a:t>, #</a:t>
            </a:r>
            <a:r>
              <a:rPr lang="en-US" altLang="zh-TW" sz="1600" dirty="0" smtClean="0">
                <a:solidFill>
                  <a:schemeClr val="tx1"/>
                </a:solidFill>
              </a:rPr>
              <a:t>5                ; </a:t>
            </a:r>
            <a:r>
              <a:rPr lang="en-US" altLang="zh-TW" sz="1600" dirty="0">
                <a:solidFill>
                  <a:schemeClr val="tx1"/>
                </a:solidFill>
              </a:rPr>
              <a:t>the size of the list is 5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MOVS     MAX</a:t>
            </a:r>
            <a:r>
              <a:rPr lang="en-US" altLang="zh-TW" sz="1600" dirty="0">
                <a:solidFill>
                  <a:schemeClr val="tx1"/>
                </a:solidFill>
              </a:rPr>
              <a:t>, </a:t>
            </a:r>
            <a:r>
              <a:rPr lang="en-US" altLang="zh-TW" sz="1600" dirty="0" smtClean="0">
                <a:solidFill>
                  <a:schemeClr val="tx1"/>
                </a:solidFill>
              </a:rPr>
              <a:t> #</a:t>
            </a:r>
            <a:r>
              <a:rPr lang="en-US" altLang="zh-TW" sz="1600" dirty="0">
                <a:solidFill>
                  <a:schemeClr val="tx1"/>
                </a:solidFill>
              </a:rPr>
              <a:t>0        </a:t>
            </a:r>
            <a:endParaRPr lang="en-US" altLang="zh-TW" sz="1600" dirty="0" smtClean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LDR        R2</a:t>
            </a:r>
            <a:r>
              <a:rPr lang="en-US" altLang="zh-TW" sz="1600" dirty="0">
                <a:solidFill>
                  <a:schemeClr val="accent2"/>
                </a:solidFill>
              </a:rPr>
              <a:t>,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=MYDATA   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; </a:t>
            </a:r>
            <a:r>
              <a:rPr lang="en-US" altLang="zh-TW" sz="1600" dirty="0">
                <a:solidFill>
                  <a:schemeClr val="tx1"/>
                </a:solidFill>
              </a:rPr>
              <a:t>R2 stores the address of the first data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AGAIN</a:t>
            </a:r>
            <a:r>
              <a:rPr lang="en-US" altLang="zh-TW" sz="1600" dirty="0" smtClean="0">
                <a:solidFill>
                  <a:schemeClr val="tx1"/>
                </a:solidFill>
              </a:rPr>
              <a:t>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LDR        R3</a:t>
            </a:r>
            <a:r>
              <a:rPr lang="en-US" altLang="zh-TW" sz="1600" dirty="0">
                <a:solidFill>
                  <a:schemeClr val="accent2"/>
                </a:solidFill>
              </a:rPr>
              <a:t>,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[</a:t>
            </a:r>
            <a:r>
              <a:rPr lang="en-US" altLang="zh-TW" sz="1600" dirty="0">
                <a:solidFill>
                  <a:schemeClr val="accent2"/>
                </a:solidFill>
              </a:rPr>
              <a:t>R2]</a:t>
            </a:r>
            <a:r>
              <a:rPr lang="en-US" altLang="zh-TW" sz="1600" dirty="0">
                <a:solidFill>
                  <a:schemeClr val="tx1"/>
                </a:solidFill>
              </a:rPr>
              <a:t>	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   ; </a:t>
            </a:r>
            <a:r>
              <a:rPr lang="en-US" altLang="zh-TW" sz="1600" dirty="0">
                <a:solidFill>
                  <a:schemeClr val="tx1"/>
                </a:solidFill>
              </a:rPr>
              <a:t>load R3 with content at address </a:t>
            </a:r>
            <a:r>
              <a:rPr lang="en-US" altLang="zh-TW" sz="1600" dirty="0" smtClean="0">
                <a:solidFill>
                  <a:schemeClr val="tx1"/>
                </a:solidFill>
              </a:rPr>
              <a:t>pointed by R2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  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CMP       MAX</a:t>
            </a:r>
            <a:r>
              <a:rPr lang="en-US" altLang="zh-TW" sz="1600" dirty="0">
                <a:solidFill>
                  <a:schemeClr val="accent2"/>
                </a:solidFill>
              </a:rPr>
              <a:t>, </a:t>
            </a:r>
            <a:r>
              <a:rPr lang="en-US" altLang="zh-TW" sz="1600" dirty="0" smtClean="0">
                <a:solidFill>
                  <a:schemeClr val="accent2"/>
                </a:solidFill>
              </a:rPr>
              <a:t> R3</a:t>
            </a:r>
            <a:r>
              <a:rPr lang="en-US" altLang="zh-TW" sz="1600" dirty="0">
                <a:solidFill>
                  <a:schemeClr val="accent2"/>
                </a:solidFill>
              </a:rPr>
              <a:t>	</a:t>
            </a:r>
            <a:r>
              <a:rPr lang="en-US" altLang="zh-TW" sz="1600" dirty="0" smtClean="0">
                <a:solidFill>
                  <a:schemeClr val="accent2"/>
                </a:solidFill>
              </a:rPr>
              <a:t>        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; </a:t>
            </a:r>
            <a:r>
              <a:rPr lang="en-US" altLang="zh-TW" sz="1600" dirty="0">
                <a:solidFill>
                  <a:schemeClr val="tx1"/>
                </a:solidFill>
              </a:rPr>
              <a:t>compare MAX with R3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              BHS       CONT</a:t>
            </a:r>
            <a:r>
              <a:rPr lang="en-US" altLang="zh-TW" sz="1600" dirty="0">
                <a:solidFill>
                  <a:schemeClr val="tx1"/>
                </a:solidFill>
              </a:rPr>
              <a:t>	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   ; </a:t>
            </a:r>
            <a:r>
              <a:rPr lang="en-US" altLang="zh-TW" sz="1600" dirty="0">
                <a:solidFill>
                  <a:schemeClr val="tx1"/>
                </a:solidFill>
              </a:rPr>
              <a:t>if MAX </a:t>
            </a:r>
            <a:r>
              <a:rPr lang="en-US" altLang="zh-TW" sz="1600" dirty="0" smtClean="0">
                <a:solidFill>
                  <a:schemeClr val="tx1"/>
                </a:solidFill>
              </a:rPr>
              <a:t>&gt;= </a:t>
            </a:r>
            <a:r>
              <a:rPr lang="en-US" altLang="zh-TW" sz="1600" dirty="0">
                <a:solidFill>
                  <a:schemeClr val="tx1"/>
                </a:solidFill>
              </a:rPr>
              <a:t>R3, branch to CONT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MOV       MAX</a:t>
            </a:r>
            <a:r>
              <a:rPr lang="en-US" altLang="zh-TW" sz="1600" dirty="0">
                <a:solidFill>
                  <a:schemeClr val="tx1"/>
                </a:solidFill>
              </a:rPr>
              <a:t>, </a:t>
            </a:r>
            <a:r>
              <a:rPr lang="en-US" altLang="zh-TW" sz="1600" dirty="0" smtClean="0">
                <a:solidFill>
                  <a:schemeClr val="tx1"/>
                </a:solidFill>
              </a:rPr>
              <a:t> R3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accent2"/>
                </a:solidFill>
              </a:rPr>
              <a:t>CONT</a:t>
            </a:r>
            <a:r>
              <a:rPr lang="en-US" altLang="zh-TW" sz="1600" dirty="0" smtClean="0">
                <a:solidFill>
                  <a:schemeClr val="tx1"/>
                </a:solidFill>
              </a:rPr>
              <a:t>    ADDS     R2</a:t>
            </a:r>
            <a:r>
              <a:rPr lang="en-US" altLang="zh-TW" sz="1600" dirty="0">
                <a:solidFill>
                  <a:schemeClr val="tx1"/>
                </a:solidFill>
              </a:rPr>
              <a:t>, R2, #4	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   ; increase </a:t>
            </a:r>
            <a:r>
              <a:rPr lang="en-US" altLang="zh-TW" sz="1600" dirty="0">
                <a:solidFill>
                  <a:schemeClr val="tx1"/>
                </a:solidFill>
              </a:rPr>
              <a:t>R2 for the next word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SUBS     COUNT</a:t>
            </a:r>
            <a:r>
              <a:rPr lang="en-US" altLang="zh-TW" sz="1600" dirty="0">
                <a:solidFill>
                  <a:schemeClr val="tx1"/>
                </a:solidFill>
              </a:rPr>
              <a:t>, COUNT, #1	; </a:t>
            </a:r>
            <a:r>
              <a:rPr lang="en-US" altLang="zh-TW" sz="1600" dirty="0" smtClean="0">
                <a:solidFill>
                  <a:schemeClr val="tx1"/>
                </a:solidFill>
              </a:rPr>
              <a:t>decrease </a:t>
            </a:r>
            <a:r>
              <a:rPr lang="en-US" altLang="zh-TW" sz="1600" dirty="0">
                <a:solidFill>
                  <a:schemeClr val="tx1"/>
                </a:solidFill>
              </a:rPr>
              <a:t>COUNT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</a:t>
            </a:r>
            <a:r>
              <a:rPr lang="en-US" altLang="zh-TW" sz="1600" dirty="0" smtClean="0">
                <a:solidFill>
                  <a:schemeClr val="accent2"/>
                </a:solidFill>
              </a:rPr>
              <a:t>BNE        AGAIN</a:t>
            </a:r>
            <a:r>
              <a:rPr lang="en-US" altLang="zh-TW" sz="1600" dirty="0">
                <a:solidFill>
                  <a:schemeClr val="tx1"/>
                </a:solidFill>
              </a:rPr>
              <a:t>		</a:t>
            </a:r>
            <a:r>
              <a:rPr lang="en-US" altLang="zh-TW" sz="1600" dirty="0" smtClean="0">
                <a:solidFill>
                  <a:schemeClr val="tx1"/>
                </a:solidFill>
              </a:rPr>
              <a:t>; </a:t>
            </a:r>
            <a:r>
              <a:rPr lang="en-US" altLang="zh-TW" sz="1600" dirty="0">
                <a:solidFill>
                  <a:schemeClr val="tx1"/>
                </a:solidFill>
              </a:rPr>
              <a:t>branch AGAIN, if COUNT is not </a:t>
            </a:r>
            <a:r>
              <a:rPr lang="en-US" altLang="zh-TW" sz="1600" dirty="0" smtClean="0">
                <a:solidFill>
                  <a:schemeClr val="tx1"/>
                </a:solidFill>
              </a:rPr>
              <a:t>zero, that is Z =0.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Here      B       Here                                 ; Infinite loop to stop program execution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ENDP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END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07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32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2677015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Data Comparison</a:t>
            </a:r>
            <a:endParaRPr lang="en-US" altLang="zh-TW" sz="2800" kern="0" dirty="0" smtClean="0"/>
          </a:p>
        </p:txBody>
      </p:sp>
      <p:sp>
        <p:nvSpPr>
          <p:cNvPr id="6" name="矩形 5"/>
          <p:cNvSpPr/>
          <p:nvPr/>
        </p:nvSpPr>
        <p:spPr>
          <a:xfrm>
            <a:off x="419572" y="2996952"/>
            <a:ext cx="7968852" cy="2517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CMP sets the flags the same way as SUBS. But does not store the result of subtraction. So, </a:t>
            </a:r>
            <a:r>
              <a:rPr lang="en-US" altLang="en-US" sz="2000" kern="0" dirty="0">
                <a:solidFill>
                  <a:schemeClr val="accent2"/>
                </a:solidFill>
                <a:latin typeface="+mn-lt"/>
                <a:cs typeface="Arial"/>
              </a:rPr>
              <a:t>it suits for comparing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.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buFontTx/>
              <a:buNone/>
              <a:tabLst/>
              <a:defRPr/>
            </a:pPr>
            <a:r>
              <a:rPr kumimoji="0" lang="en-US" altLang="en-US" sz="200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</a:t>
            </a:r>
            <a:r>
              <a:rPr kumimoji="0" lang="en-US" altLang="en-US" sz="200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  	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buFontTx/>
              <a:buNone/>
              <a:tabLst/>
              <a:defRPr/>
            </a:pP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	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	</a:t>
            </a:r>
            <a:r>
              <a:rPr lang="en-US" altLang="en-US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CMP </a:t>
            </a:r>
            <a:r>
              <a:rPr lang="en-US" altLang="en-US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r0, #3  </a:t>
            </a:r>
            <a:r>
              <a:rPr lang="en-US" altLang="en-US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      ;Compare r0 </a:t>
            </a:r>
            <a:r>
              <a:rPr lang="en-US" altLang="en-US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with 3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buFontTx/>
              <a:buNone/>
              <a:tabLst/>
              <a:defRPr/>
            </a:pPr>
            <a:r>
              <a:rPr lang="en-US" altLang="en-US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		CMP </a:t>
            </a:r>
            <a:r>
              <a:rPr lang="en-US" altLang="en-US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r0, </a:t>
            </a:r>
            <a:r>
              <a:rPr lang="en-US" altLang="en-US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r1          ;Compare r0 </a:t>
            </a:r>
            <a:r>
              <a:rPr lang="en-US" altLang="en-US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and </a:t>
            </a:r>
            <a:r>
              <a:rPr lang="en-US" altLang="en-US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r1</a:t>
            </a:r>
          </a:p>
          <a:p>
            <a:pPr marL="342900" lvl="0" indent="-342900" eaLnBrk="1" fontAlgn="auto" hangingPunct="1"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defRPr/>
            </a:pPr>
            <a:r>
              <a:rPr kumimoji="0" lang="en-US" altLang="en-US" sz="200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	</a:t>
            </a:r>
            <a:r>
              <a:rPr lang="en-US" altLang="en-US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CMN r0, # -10     ;Compare r0 with -10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60000"/>
              <a:buFontTx/>
              <a:buNone/>
              <a:tabLst/>
              <a:defRPr/>
            </a:pPr>
            <a:r>
              <a:rPr kumimoji="0" lang="en-US" altLang="en-US" sz="200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Courier New" panose="02070309020205020404" pitchFamily="49" charset="0"/>
              </a:rPr>
              <a:t>	</a:t>
            </a:r>
            <a:endParaRPr kumimoji="0" lang="zh-TW" altLang="en-US" sz="200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908720"/>
            <a:ext cx="8474720" cy="171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02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33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3034485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Branch Instructions</a:t>
            </a:r>
            <a:endParaRPr lang="en-US" altLang="zh-TW" sz="2800" kern="0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5" y="836712"/>
            <a:ext cx="8977711" cy="5328592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 bwMode="auto">
          <a:xfrm>
            <a:off x="71708" y="1177702"/>
            <a:ext cx="8964788" cy="374441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99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34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6211637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/>
              <a:t>Branch Instructions that call a subroutine</a:t>
            </a:r>
            <a:endParaRPr lang="en-US" altLang="zh-TW" sz="2800" kern="0" dirty="0" smtClean="0"/>
          </a:p>
        </p:txBody>
      </p:sp>
      <p:sp>
        <p:nvSpPr>
          <p:cNvPr id="6" name="矩形 5"/>
          <p:cNvSpPr/>
          <p:nvPr/>
        </p:nvSpPr>
        <p:spPr>
          <a:xfrm>
            <a:off x="350167" y="2420888"/>
            <a:ext cx="8470305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" BL 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Arial"/>
              </a:rPr>
              <a:t> label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" instruction copies the memory address of the instruction 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Arial"/>
              </a:rPr>
              <a:t>immediately after 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the BL instruction into the link register (r14), and then branches to 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Arial"/>
              </a:rPr>
              <a:t>the instruction 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Arial"/>
              </a:rPr>
              <a:t>addressed by the label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Arial"/>
              </a:rPr>
              <a:t>.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" 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BLX 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Rm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" first places the address of the next instruction after the BLX </a:t>
            </a:r>
            <a:r>
              <a:rPr lang="en-US" altLang="en-US" sz="2000" kern="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instruction into 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the link register and then branches to the address held in Rm.	</a:t>
            </a:r>
            <a:endParaRPr lang="en-US" altLang="en-US" sz="2000" kern="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 eaLnBrk="1" fontAlgn="auto" hangingPunct="1">
              <a:spcBef>
                <a:spcPts val="18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defRPr/>
            </a:pPr>
            <a:r>
              <a:rPr lang="en-US" altLang="en-US" sz="2000" kern="0" dirty="0">
                <a:solidFill>
                  <a:srgbClr val="000000"/>
                </a:solidFill>
                <a:cs typeface="Courier New" panose="02070309020205020404" pitchFamily="49" charset="0"/>
              </a:rPr>
              <a:t>"BX  Rm" is like " BL  label" except that the target instruction address is saved in register Rm.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33399"/>
              </a:buClr>
              <a:buSzPct val="80000"/>
              <a:tabLst/>
              <a:defRPr/>
            </a:pPr>
            <a:endParaRPr kumimoji="0" lang="zh-TW" altLang="en-US" sz="200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969981"/>
            <a:ext cx="759142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8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35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2641749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If-then Statement</a:t>
            </a:r>
            <a:endParaRPr lang="en-US" altLang="zh-TW" sz="2800" kern="0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4" y="1196752"/>
            <a:ext cx="8716516" cy="23622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79512" y="796642"/>
            <a:ext cx="84703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2000" kern="0" dirty="0" smtClean="0">
                <a:solidFill>
                  <a:schemeClr val="accent2"/>
                </a:solidFill>
                <a:latin typeface="+mn-lt"/>
                <a:cs typeface="Arial"/>
              </a:rPr>
              <a:t>With a compound logical OR expression.</a:t>
            </a:r>
          </a:p>
        </p:txBody>
      </p:sp>
      <p:sp>
        <p:nvSpPr>
          <p:cNvPr id="10" name="矩形 9"/>
          <p:cNvSpPr/>
          <p:nvPr/>
        </p:nvSpPr>
        <p:spPr>
          <a:xfrm>
            <a:off x="201588" y="3789040"/>
            <a:ext cx="84703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33399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2000" kern="0" dirty="0" smtClean="0">
                <a:solidFill>
                  <a:schemeClr val="accent2"/>
                </a:solidFill>
                <a:latin typeface="+mn-lt"/>
                <a:cs typeface="Arial"/>
              </a:rPr>
              <a:t>With a compound logical AND expression.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4274106"/>
            <a:ext cx="8690892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5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36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3515386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If-then-</a:t>
            </a:r>
            <a:r>
              <a:rPr lang="en-US" altLang="zh-TW" dirty="0" err="1" smtClean="0"/>
              <a:t>elase</a:t>
            </a:r>
            <a:r>
              <a:rPr lang="en-US" altLang="zh-TW" dirty="0" smtClean="0"/>
              <a:t> Statement</a:t>
            </a:r>
            <a:endParaRPr lang="en-US" altLang="zh-TW" sz="2800" kern="0" dirty="0" smtClean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322" y="1052736"/>
            <a:ext cx="2371725" cy="15621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709" y="2852936"/>
            <a:ext cx="531495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4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1458733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For Loop</a:t>
            </a:r>
            <a:endParaRPr lang="en-US" altLang="zh-TW" sz="2800" kern="0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980728"/>
            <a:ext cx="3419475" cy="206692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050" y="3140968"/>
            <a:ext cx="6638925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9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1782539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While Loop</a:t>
            </a:r>
            <a:endParaRPr lang="en-US" altLang="zh-TW" sz="2800" kern="0" dirty="0" smtClean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0" y="908720"/>
            <a:ext cx="2295525" cy="227647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356992"/>
            <a:ext cx="681990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1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39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85800" y="270421"/>
            <a:ext cx="4284827" cy="37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2pPr>
            <a:lvl3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3pPr>
            <a:lvl4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4pPr>
            <a:lvl5pPr algn="l" rtl="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5pPr>
            <a:lvl6pPr marL="4572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6pPr>
            <a:lvl7pPr marL="9144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7pPr>
            <a:lvl8pPr marL="13716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8pPr>
            <a:lvl9pPr marL="1828800" algn="l" rtl="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2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dirty="0" smtClean="0"/>
              <a:t>Example: Factorial Numbers</a:t>
            </a:r>
            <a:endParaRPr lang="en-US" altLang="zh-TW" sz="2800" kern="0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790834"/>
            <a:ext cx="4464496" cy="8366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6" y="1645694"/>
            <a:ext cx="9034049" cy="480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2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/>
              <a:t>Processor Core Registers</a:t>
            </a:r>
            <a:endParaRPr lang="zh-TW" altLang="en-US" sz="3600" b="1" smtClean="0"/>
          </a:p>
        </p:txBody>
      </p:sp>
      <p:pic>
        <p:nvPicPr>
          <p:cNvPr id="2560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700213"/>
            <a:ext cx="8634413" cy="501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56185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522619" cy="1015214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chemeClr val="tx1"/>
                </a:solidFill>
              </a:rPr>
              <a:t>Example: Division by repeated subtractions</a:t>
            </a:r>
            <a:br>
              <a:rPr lang="en-US" altLang="zh-TW" dirty="0" smtClean="0">
                <a:solidFill>
                  <a:schemeClr val="tx1"/>
                </a:solidFill>
              </a:rPr>
            </a:br>
            <a:r>
              <a:rPr lang="en-US" altLang="zh-TW" dirty="0">
                <a:solidFill>
                  <a:schemeClr val="tx1"/>
                </a:solidFill>
              </a:rPr>
              <a:t/>
            </a:r>
            <a:br>
              <a:rPr lang="en-US" altLang="zh-TW" dirty="0">
                <a:solidFill>
                  <a:schemeClr val="tx1"/>
                </a:solidFill>
              </a:rPr>
            </a:br>
            <a:r>
              <a:rPr lang="en-US" altLang="zh-TW" dirty="0" smtClean="0">
                <a:solidFill>
                  <a:schemeClr val="tx1"/>
                </a:solidFill>
              </a:rPr>
              <a:t>	</a:t>
            </a:r>
          </a:p>
        </p:txBody>
      </p:sp>
      <p:sp>
        <p:nvSpPr>
          <p:cNvPr id="8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40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7544" y="980728"/>
            <a:ext cx="8494712" cy="4401205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600" dirty="0" smtClean="0">
                <a:solidFill>
                  <a:schemeClr val="tx1"/>
                </a:solidFill>
              </a:rPr>
              <a:t>             AREA        Division, CODE, READONLY</a:t>
            </a: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EXPORT  __main	</a:t>
            </a:r>
          </a:p>
          <a:p>
            <a:pPr>
              <a:spcBef>
                <a:spcPts val="12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__main   PROC</a:t>
            </a:r>
            <a:endParaRPr lang="en-US" altLang="zh-TW" sz="1600" dirty="0" smtClean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   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LDR        R0,  =2012                 ; R0 = 2012  (numerator) 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                                                  ; it will contain remainder         </a:t>
            </a:r>
          </a:p>
          <a:p>
            <a:pPr>
              <a:spcBef>
                <a:spcPts val="60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MOV       R1,  #10                     ; R1 = 10  (denominator)</a:t>
            </a:r>
            <a:endParaRPr lang="en-US" altLang="zh-TW" sz="16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 </a:t>
            </a:r>
            <a:r>
              <a:rPr lang="en-US" altLang="zh-TW" sz="1600" dirty="0">
                <a:solidFill>
                  <a:schemeClr val="tx1"/>
                </a:solidFill>
              </a:rPr>
              <a:t>MOV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R2,  #0                       </a:t>
            </a:r>
            <a:r>
              <a:rPr lang="en-US" altLang="zh-TW" sz="1600" dirty="0">
                <a:solidFill>
                  <a:schemeClr val="tx1"/>
                </a:solidFill>
              </a:rPr>
              <a:t>; </a:t>
            </a:r>
            <a:r>
              <a:rPr lang="en-US" altLang="zh-TW" sz="1600" dirty="0" smtClean="0">
                <a:solidFill>
                  <a:schemeClr val="tx1"/>
                </a:solidFill>
              </a:rPr>
              <a:t>R2 </a:t>
            </a:r>
            <a:r>
              <a:rPr lang="en-US" altLang="zh-TW" sz="1600" dirty="0">
                <a:solidFill>
                  <a:schemeClr val="tx1"/>
                </a:solidFill>
              </a:rPr>
              <a:t>= </a:t>
            </a:r>
            <a:r>
              <a:rPr lang="en-US" altLang="zh-TW" sz="1600" dirty="0" smtClean="0">
                <a:solidFill>
                  <a:schemeClr val="tx1"/>
                </a:solidFill>
              </a:rPr>
              <a:t> 0   (quotient)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L1          CMP       R0,  R1                       ; compare R0 to R1 to see if less than 10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BLO        FINISH                       ; if R0 &lt; R1, jump to finish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SUBS      R0,  R0,  R1               ; R0 = R0 – R1  (division by subtraction)</a:t>
            </a:r>
          </a:p>
          <a:p>
            <a:pPr>
              <a:spcBef>
                <a:spcPts val="0"/>
              </a:spcBef>
            </a:pPr>
            <a:r>
              <a:rPr lang="zh-TW" altLang="en-US" sz="1600" dirty="0" smtClean="0">
                <a:solidFill>
                  <a:schemeClr val="tx1"/>
                </a:solidFill>
              </a:rPr>
              <a:t>      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ADDS</a:t>
            </a:r>
            <a:r>
              <a:rPr lang="zh-TW" altLang="en-US" sz="1600" dirty="0" smtClean="0">
                <a:solidFill>
                  <a:schemeClr val="tx1"/>
                </a:solidFill>
              </a:rPr>
              <a:t>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R2,  R2,  #1                ; R2 = R2 + 1  (quotient is increased)</a:t>
            </a:r>
          </a:p>
          <a:p>
            <a:pPr>
              <a:spcBef>
                <a:spcPts val="0"/>
              </a:spcBef>
            </a:pPr>
            <a:r>
              <a:rPr lang="en-US" altLang="zh-TW" sz="1600" dirty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             B             L1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FINISH  </a:t>
            </a:r>
            <a:r>
              <a:rPr lang="zh-TW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zh-TW" sz="1600" dirty="0" smtClean="0">
                <a:solidFill>
                  <a:schemeClr val="tx1"/>
                </a:solidFill>
              </a:rPr>
              <a:t>B       FINISH </a:t>
            </a:r>
          </a:p>
          <a:p>
            <a:pPr>
              <a:spcBef>
                <a:spcPts val="600"/>
              </a:spcBef>
            </a:pPr>
            <a:r>
              <a:rPr lang="zh-TW" altLang="en-US" sz="1600" dirty="0">
                <a:solidFill>
                  <a:schemeClr val="tx1"/>
                </a:solidFill>
              </a:rPr>
              <a:t> </a:t>
            </a:r>
            <a:r>
              <a:rPr lang="zh-TW" altLang="en-US" sz="1600" dirty="0" smtClean="0">
                <a:solidFill>
                  <a:schemeClr val="tx1"/>
                </a:solidFill>
              </a:rPr>
              <a:t>            </a:t>
            </a:r>
            <a:r>
              <a:rPr lang="en-US" altLang="zh-TW" sz="1600" dirty="0" smtClean="0">
                <a:solidFill>
                  <a:schemeClr val="tx1"/>
                </a:solidFill>
              </a:rPr>
              <a:t>ENDP</a:t>
            </a:r>
          </a:p>
          <a:p>
            <a:pPr>
              <a:spcBef>
                <a:spcPts val="600"/>
              </a:spcBef>
            </a:pPr>
            <a:r>
              <a:rPr lang="en-US" altLang="zh-TW" sz="1600" dirty="0" smtClean="0">
                <a:solidFill>
                  <a:schemeClr val="tx1"/>
                </a:solidFill>
              </a:rPr>
              <a:t>             END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98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/>
              <a:t>P</a:t>
            </a:r>
            <a:r>
              <a:rPr lang="en-US" altLang="zh-TW" sz="3600" smtClean="0"/>
              <a:t>rogram </a:t>
            </a:r>
            <a:r>
              <a:rPr lang="en-US" altLang="zh-TW" sz="3600" b="1" smtClean="0"/>
              <a:t>S</a:t>
            </a:r>
            <a:r>
              <a:rPr lang="en-US" altLang="zh-TW" sz="3600" smtClean="0"/>
              <a:t>tatus </a:t>
            </a:r>
            <a:r>
              <a:rPr lang="en-US" altLang="zh-TW" sz="3600" b="1" smtClean="0"/>
              <a:t>R</a:t>
            </a:r>
            <a:r>
              <a:rPr lang="en-US" altLang="zh-TW" sz="3600" smtClean="0"/>
              <a:t>egister</a:t>
            </a:r>
            <a:endParaRPr lang="zh-TW" altLang="en-US" sz="3600" smtClean="0"/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323850" y="1844675"/>
            <a:ext cx="8362950" cy="4281488"/>
          </a:xfrm>
        </p:spPr>
        <p:txBody>
          <a:bodyPr/>
          <a:lstStyle/>
          <a:p>
            <a:r>
              <a:rPr lang="en-US" altLang="zh-TW" sz="2400" smtClean="0"/>
              <a:t>Application Program Status Register</a:t>
            </a:r>
          </a:p>
          <a:p>
            <a:r>
              <a:rPr lang="en-US" altLang="zh-TW" sz="2400" smtClean="0"/>
              <a:t>Interrupt Program Status Register</a:t>
            </a:r>
          </a:p>
          <a:p>
            <a:r>
              <a:rPr lang="en-US" altLang="zh-TW" sz="2400" smtClean="0"/>
              <a:t>Execution Program Status Register</a:t>
            </a:r>
            <a:endParaRPr lang="zh-TW" altLang="en-US" sz="2400" smtClean="0"/>
          </a:p>
        </p:txBody>
      </p:sp>
      <p:pic>
        <p:nvPicPr>
          <p:cNvPr id="266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502150"/>
            <a:ext cx="7421563" cy="193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350" y="1916113"/>
            <a:ext cx="26479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88208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smtClean="0"/>
              <a:t>IPSR bit assignments</a:t>
            </a:r>
            <a:endParaRPr lang="zh-TW" altLang="en-US" sz="3600" smtClean="0"/>
          </a:p>
        </p:txBody>
      </p:sp>
      <p:pic>
        <p:nvPicPr>
          <p:cNvPr id="2765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471613"/>
            <a:ext cx="556260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4336926" y="5930230"/>
            <a:ext cx="216024" cy="216024"/>
          </a:xfrm>
          <a:prstGeom prst="rect">
            <a:avLst/>
          </a:prstGeom>
          <a:solidFill>
            <a:srgbClr val="C00000">
              <a:alpha val="40000"/>
            </a:srgbClr>
          </a:solidFill>
          <a:ln>
            <a:noFill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44076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584315" cy="372603"/>
          </a:xfrm>
        </p:spPr>
        <p:txBody>
          <a:bodyPr/>
          <a:lstStyle/>
          <a:p>
            <a:pPr eaLnBrk="1" hangingPunct="1"/>
            <a:r>
              <a:rPr lang="en-GB" altLang="zh-TW" dirty="0" smtClean="0"/>
              <a:t>Cortex-M0</a:t>
            </a:r>
            <a:r>
              <a:rPr lang="en-US" altLang="zh-TW" dirty="0" smtClean="0"/>
              <a:t> Memory Map</a:t>
            </a:r>
            <a:endParaRPr lang="en-US" altLang="zh-TW" sz="2800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9" y="908719"/>
            <a:ext cx="8879647" cy="4856743"/>
          </a:xfrm>
          <a:prstGeom prst="rect">
            <a:avLst/>
          </a:prstGeom>
        </p:spPr>
      </p:pic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514" y="3789040"/>
            <a:ext cx="3400971" cy="124636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 bwMode="auto">
          <a:xfrm>
            <a:off x="3462383" y="4158912"/>
            <a:ext cx="1988952" cy="531075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7" name="圓角矩形 6"/>
          <p:cNvSpPr/>
          <p:nvPr/>
        </p:nvSpPr>
        <p:spPr bwMode="auto">
          <a:xfrm>
            <a:off x="7596336" y="908719"/>
            <a:ext cx="1440160" cy="1512169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3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718967" cy="37260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2060"/>
                </a:solidFill>
              </a:rPr>
              <a:t>General </a:t>
            </a:r>
            <a:r>
              <a:rPr lang="en-US" altLang="zh-TW" dirty="0" smtClean="0">
                <a:solidFill>
                  <a:srgbClr val="002060"/>
                </a:solidFill>
              </a:rPr>
              <a:t>MCU </a:t>
            </a:r>
            <a:r>
              <a:rPr lang="en-US" altLang="zh-TW" dirty="0">
                <a:solidFill>
                  <a:srgbClr val="002060"/>
                </a:solidFill>
              </a:rPr>
              <a:t>Interfacing</a:t>
            </a:r>
            <a:endParaRPr lang="en-US" altLang="zh-TW" sz="2800" dirty="0" smtClean="0"/>
          </a:p>
        </p:txBody>
      </p:sp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52736"/>
            <a:ext cx="4932299" cy="45039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220072" y="1484784"/>
            <a:ext cx="3684204" cy="3801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SzPct val="80000"/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chemeClr val="tx1"/>
                </a:solidFill>
              </a:rPr>
              <a:t>CPU needs to talk to RAM</a:t>
            </a:r>
          </a:p>
          <a:p>
            <a:pPr>
              <a:buSzPct val="80000"/>
            </a:pPr>
            <a:r>
              <a:rPr lang="en-US" altLang="zh-TW" dirty="0">
                <a:solidFill>
                  <a:schemeClr val="tx1"/>
                </a:solidFill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</a:rPr>
              <a:t>    (</a:t>
            </a:r>
            <a:r>
              <a:rPr lang="en-US" altLang="zh-TW" dirty="0">
                <a:solidFill>
                  <a:schemeClr val="tx1"/>
                </a:solidFill>
              </a:rPr>
              <a:t>read/write variables</a:t>
            </a:r>
            <a:r>
              <a:rPr lang="en-US" altLang="zh-TW" dirty="0" smtClean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Read from ROM </a:t>
            </a:r>
            <a:endParaRPr lang="en-US" altLang="zh-TW" dirty="0" smtClean="0">
              <a:solidFill>
                <a:schemeClr val="tx1"/>
              </a:solidFill>
            </a:endParaRPr>
          </a:p>
          <a:p>
            <a:pPr marL="285750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 One </a:t>
            </a:r>
            <a:r>
              <a:rPr lang="en-US" altLang="zh-TW" dirty="0">
                <a:solidFill>
                  <a:schemeClr val="tx1"/>
                </a:solidFill>
              </a:rPr>
              <a:t>bus to drive the </a:t>
            </a:r>
            <a:r>
              <a:rPr lang="en-US" altLang="zh-TW" dirty="0" smtClean="0">
                <a:solidFill>
                  <a:schemeClr val="tx1"/>
                </a:solidFill>
              </a:rPr>
              <a:t>address</a:t>
            </a:r>
          </a:p>
          <a:p>
            <a:pPr marL="285750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 One </a:t>
            </a:r>
            <a:r>
              <a:rPr lang="en-US" altLang="zh-TW" dirty="0">
                <a:solidFill>
                  <a:schemeClr val="tx1"/>
                </a:solidFill>
              </a:rPr>
              <a:t>bus to send/receive </a:t>
            </a:r>
            <a:r>
              <a:rPr lang="en-US" altLang="zh-TW" dirty="0" smtClean="0">
                <a:solidFill>
                  <a:schemeClr val="tx1"/>
                </a:solidFill>
              </a:rPr>
              <a:t>data</a:t>
            </a:r>
          </a:p>
          <a:p>
            <a:pPr marL="285750" indent="-285750">
              <a:spcBef>
                <a:spcPts val="2400"/>
              </a:spcBef>
              <a:buSzPct val="80000"/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chemeClr val="tx1"/>
                </a:solidFill>
              </a:rPr>
              <a:t>Want to talk to other stuff too!</a:t>
            </a:r>
          </a:p>
          <a:p>
            <a:pPr marL="742950" lvl="1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Ø"/>
            </a:pPr>
            <a:r>
              <a:rPr lang="en-US" altLang="zh-TW" dirty="0" smtClean="0">
                <a:solidFill>
                  <a:schemeClr val="tx1"/>
                </a:solidFill>
              </a:rPr>
              <a:t>Drive </a:t>
            </a:r>
            <a:r>
              <a:rPr lang="en-US" altLang="zh-TW" dirty="0">
                <a:solidFill>
                  <a:schemeClr val="tx1"/>
                </a:solidFill>
              </a:rPr>
              <a:t>1/0 on </a:t>
            </a:r>
            <a:r>
              <a:rPr lang="en-US" altLang="zh-TW" b="1" dirty="0">
                <a:solidFill>
                  <a:schemeClr val="accent2"/>
                </a:solidFill>
              </a:rPr>
              <a:t>pins</a:t>
            </a:r>
          </a:p>
          <a:p>
            <a:pPr marL="742950" lvl="1" indent="-285750">
              <a:spcBef>
                <a:spcPts val="600"/>
              </a:spcBef>
              <a:buSzPct val="80000"/>
              <a:buFont typeface="Wingdings" panose="05000000000000000000" pitchFamily="2" charset="2"/>
              <a:buChar char="Ø"/>
            </a:pPr>
            <a:r>
              <a:rPr lang="en-US" altLang="zh-TW" dirty="0" smtClean="0">
                <a:solidFill>
                  <a:schemeClr val="tx1"/>
                </a:solidFill>
              </a:rPr>
              <a:t>Read </a:t>
            </a:r>
            <a:r>
              <a:rPr lang="en-US" altLang="zh-TW" dirty="0">
                <a:solidFill>
                  <a:schemeClr val="tx1"/>
                </a:solidFill>
              </a:rPr>
              <a:t>1/0 from </a:t>
            </a:r>
            <a:r>
              <a:rPr lang="en-US" altLang="zh-TW" b="1" dirty="0" smtClean="0">
                <a:solidFill>
                  <a:schemeClr val="accent2"/>
                </a:solidFill>
              </a:rPr>
              <a:t>pins</a:t>
            </a:r>
          </a:p>
          <a:p>
            <a:pPr lvl="1">
              <a:spcBef>
                <a:spcPts val="600"/>
              </a:spcBef>
              <a:buSzPct val="80000"/>
            </a:pPr>
            <a:endParaRPr lang="en-US" altLang="zh-TW" b="1" dirty="0">
              <a:solidFill>
                <a:schemeClr val="accent2"/>
              </a:solidFill>
            </a:endParaRPr>
          </a:p>
          <a:p>
            <a:pPr>
              <a:spcBef>
                <a:spcPts val="600"/>
              </a:spcBef>
              <a:buSzPct val="80000"/>
            </a:pPr>
            <a:r>
              <a:rPr lang="en-US" altLang="zh-TW" b="1" dirty="0">
                <a:solidFill>
                  <a:schemeClr val="accent2"/>
                </a:solidFill>
              </a:rPr>
              <a:t> </a:t>
            </a:r>
            <a:r>
              <a:rPr lang="en-US" altLang="zh-TW" b="1" dirty="0" smtClean="0">
                <a:solidFill>
                  <a:schemeClr val="accent2"/>
                </a:solidFill>
              </a:rPr>
              <a:t>       </a:t>
            </a:r>
            <a:r>
              <a:rPr lang="en-US" altLang="zh-TW" sz="2400" b="1" dirty="0" smtClean="0">
                <a:solidFill>
                  <a:schemeClr val="accent2"/>
                </a:solidFill>
              </a:rPr>
              <a:t>How?</a:t>
            </a:r>
            <a:endParaRPr lang="zh-TW" altLang="en-US" sz="2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22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545842" cy="372603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chemeClr val="tx1"/>
                </a:solidFill>
              </a:rPr>
              <a:t>Perform </a:t>
            </a:r>
            <a:r>
              <a:rPr lang="en-US" altLang="zh-TW" dirty="0">
                <a:solidFill>
                  <a:schemeClr val="tx1"/>
                </a:solidFill>
              </a:rPr>
              <a:t>I/O</a:t>
            </a: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operations</a:t>
            </a:r>
            <a:endParaRPr lang="en-US" altLang="zh-TW" sz="2800" dirty="0" smtClean="0"/>
          </a:p>
        </p:txBody>
      </p:sp>
      <p:sp>
        <p:nvSpPr>
          <p:cNvPr id="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67544" y="980728"/>
            <a:ext cx="85689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sz="2000" dirty="0">
                <a:solidFill>
                  <a:schemeClr val="tx1"/>
                </a:solidFill>
              </a:rPr>
              <a:t>There are two complementary approaches to performing I/O operations</a:t>
            </a:r>
            <a:r>
              <a:rPr lang="en-US" altLang="zh-TW" sz="2000" dirty="0" smtClean="0">
                <a:solidFill>
                  <a:schemeClr val="tx1"/>
                </a:solidFill>
              </a:rPr>
              <a:t>:</a:t>
            </a:r>
            <a:endParaRPr lang="en-US" altLang="zh-TW" sz="2000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37319" y="1628800"/>
            <a:ext cx="83506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chemeClr val="accent2"/>
                </a:solidFill>
              </a:rPr>
              <a:t>Port-mapped I/O </a:t>
            </a:r>
            <a:r>
              <a:rPr lang="en-US" altLang="zh-TW" dirty="0">
                <a:solidFill>
                  <a:schemeClr val="tx1"/>
                </a:solidFill>
              </a:rPr>
              <a:t>uses special machine instructions, which are designed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specifically for I/O operations. The memory address space and the I/O device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address space are independent of each other. </a:t>
            </a:r>
            <a:r>
              <a:rPr lang="en-US" altLang="zh-TW" dirty="0" smtClean="0">
                <a:solidFill>
                  <a:schemeClr val="tx1"/>
                </a:solidFill>
              </a:rPr>
              <a:t>For </a:t>
            </a:r>
            <a:r>
              <a:rPr lang="en-US" altLang="zh-TW" dirty="0">
                <a:solidFill>
                  <a:schemeClr val="tx1"/>
                </a:solidFill>
              </a:rPr>
              <a:t>example, Intel x86 processors use IN and </a:t>
            </a:r>
            <a:r>
              <a:rPr lang="en-US" altLang="zh-TW" dirty="0" smtClean="0">
                <a:solidFill>
                  <a:schemeClr val="tx1"/>
                </a:solidFill>
              </a:rPr>
              <a:t>OUT</a:t>
            </a:r>
            <a:r>
              <a:rPr lang="zh-TW" altLang="en-US" dirty="0" smtClean="0">
                <a:solidFill>
                  <a:schemeClr val="tx1"/>
                </a:solidFill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</a:rPr>
              <a:t>instructions </a:t>
            </a:r>
            <a:r>
              <a:rPr lang="en-US" altLang="zh-TW" dirty="0">
                <a:solidFill>
                  <a:schemeClr val="tx1"/>
                </a:solidFill>
              </a:rPr>
              <a:t>to read from or write to a port.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7319" y="3068960"/>
            <a:ext cx="84991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chemeClr val="accent2"/>
                </a:solidFill>
              </a:rPr>
              <a:t>Memory-mapped I/O </a:t>
            </a:r>
            <a:r>
              <a:rPr lang="en-US" altLang="zh-TW" dirty="0">
                <a:solidFill>
                  <a:schemeClr val="tx1"/>
                </a:solidFill>
              </a:rPr>
              <a:t>does not need any special instructions. The memory and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the I/O devices share the same address space. Each peripheral register or data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buffer is assigned to a memory address in the memory address space of the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microprocessor. </a:t>
            </a:r>
            <a:endParaRPr lang="en-US" altLang="zh-TW" dirty="0" smtClean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 smtClean="0">
                <a:solidFill>
                  <a:schemeClr val="tx1"/>
                </a:solidFill>
              </a:rPr>
              <a:t>Memory-mapped </a:t>
            </a:r>
            <a:r>
              <a:rPr lang="en-US" altLang="zh-TW" dirty="0">
                <a:solidFill>
                  <a:schemeClr val="tx1"/>
                </a:solidFill>
              </a:rPr>
              <a:t>I/O is performed by the native </a:t>
            </a:r>
            <a:r>
              <a:rPr lang="en-US" altLang="zh-TW" dirty="0">
                <a:solidFill>
                  <a:srgbClr val="FF0000"/>
                </a:solidFill>
              </a:rPr>
              <a:t>load and </a:t>
            </a:r>
            <a:r>
              <a:rPr lang="en-US" altLang="zh-TW" dirty="0" smtClean="0">
                <a:solidFill>
                  <a:srgbClr val="FF0000"/>
                </a:solidFill>
              </a:rPr>
              <a:t>store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</a:rPr>
              <a:t>instructions </a:t>
            </a:r>
            <a:r>
              <a:rPr lang="en-US" altLang="zh-TW" dirty="0">
                <a:solidFill>
                  <a:schemeClr val="tx1"/>
                </a:solidFill>
              </a:rPr>
              <a:t>of the processor. Therefore, memory-mapped I/0 is a </a:t>
            </a:r>
            <a:r>
              <a:rPr lang="en-US" altLang="zh-TW" dirty="0" smtClean="0">
                <a:solidFill>
                  <a:schemeClr val="tx1"/>
                </a:solidFill>
              </a:rPr>
              <a:t>more</a:t>
            </a:r>
            <a:r>
              <a:rPr lang="zh-TW" altLang="en-US" dirty="0" smtClean="0">
                <a:solidFill>
                  <a:schemeClr val="tx1"/>
                </a:solidFill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</a:rPr>
              <a:t>convenient </a:t>
            </a:r>
            <a:r>
              <a:rPr lang="en-US" altLang="zh-TW" dirty="0">
                <a:solidFill>
                  <a:schemeClr val="tx1"/>
                </a:solidFill>
              </a:rPr>
              <a:t>way to interface I/O devices. </a:t>
            </a: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dirty="0" smtClean="0">
                <a:solidFill>
                  <a:schemeClr val="accent2"/>
                </a:solidFill>
              </a:rPr>
              <a:t>Cortex-M0 </a:t>
            </a:r>
            <a:r>
              <a:rPr lang="en-US" altLang="zh-TW" dirty="0">
                <a:solidFill>
                  <a:schemeClr val="accent2"/>
                </a:solidFill>
              </a:rPr>
              <a:t>uses </a:t>
            </a:r>
            <a:r>
              <a:rPr lang="en-US" altLang="zh-TW" dirty="0" smtClean="0">
                <a:solidFill>
                  <a:schemeClr val="accent2"/>
                </a:solidFill>
              </a:rPr>
              <a:t>this approach.</a:t>
            </a:r>
            <a:endParaRPr lang="zh-TW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89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Default Desig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1_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華康新特圓體"/>
        <a:cs typeface="新細明體"/>
      </a:majorFont>
      <a:minorFont>
        <a:latin typeface="Arial"/>
        <a:ea typeface="華康中圓體(P)"/>
        <a:cs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預設簡報設計">
  <a:themeElements>
    <a:clrScheme name="預設簡報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預設簡報設計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預設簡報設計">
  <a:themeElements>
    <a:clrScheme name="預設簡報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預設簡報設計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4262</TotalTime>
  <Pages>47</Pages>
  <Words>2293</Words>
  <Application>Microsoft Office PowerPoint</Application>
  <PresentationFormat>Letter 紙張 (8.5x11 英吋)</PresentationFormat>
  <Paragraphs>343</Paragraphs>
  <Slides>40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40</vt:i4>
      </vt:variant>
    </vt:vector>
  </HeadingPairs>
  <TitlesOfParts>
    <vt:vector size="53" baseType="lpstr">
      <vt:lpstr>ＭＳ Ｐゴシック</vt:lpstr>
      <vt:lpstr>華康中圓體(P)</vt:lpstr>
      <vt:lpstr>華康新特圓體</vt:lpstr>
      <vt:lpstr>新細明體</vt:lpstr>
      <vt:lpstr>標楷體</vt:lpstr>
      <vt:lpstr>Arial</vt:lpstr>
      <vt:lpstr>Courier New</vt:lpstr>
      <vt:lpstr>Times New Roman</vt:lpstr>
      <vt:lpstr>Wingdings</vt:lpstr>
      <vt:lpstr>1_Default Design</vt:lpstr>
      <vt:lpstr>Network</vt:lpstr>
      <vt:lpstr>預設簡報設計</vt:lpstr>
      <vt:lpstr>1_預設簡報設計</vt:lpstr>
      <vt:lpstr>Cortex-M0 Programming (I)</vt:lpstr>
      <vt:lpstr>Cortex-M0 Feature</vt:lpstr>
      <vt:lpstr>3-Stage pipeline architecture</vt:lpstr>
      <vt:lpstr>Processor Core Registers</vt:lpstr>
      <vt:lpstr>Program Status Register</vt:lpstr>
      <vt:lpstr>IPSR bit assignments</vt:lpstr>
      <vt:lpstr>Cortex-M0 Memory Map</vt:lpstr>
      <vt:lpstr>General MCU Interfacing</vt:lpstr>
      <vt:lpstr>Perform I/O operations</vt:lpstr>
      <vt:lpstr>Port-mapped I/O vs Memory-mapped I/ O</vt:lpstr>
      <vt:lpstr>Big-endian format</vt:lpstr>
      <vt:lpstr>Little-endian format</vt:lpstr>
      <vt:lpstr>External Interrupts</vt:lpstr>
      <vt:lpstr>Exception Handling</vt:lpstr>
      <vt:lpstr>Exception Handling Example</vt:lpstr>
      <vt:lpstr>Reset Behavior</vt:lpstr>
      <vt:lpstr>Exception Behaviour</vt:lpstr>
      <vt:lpstr>Cortex-M0 Instruction Set</vt:lpstr>
      <vt:lpstr>A Simple Cortex-M0 assembly program</vt:lpstr>
      <vt:lpstr>PowerPoint 簡報</vt:lpstr>
      <vt:lpstr>PowerPoint 簡報</vt:lpstr>
      <vt:lpstr>PowerPoint 簡報</vt:lpstr>
      <vt:lpstr>Are we done? </vt:lpstr>
      <vt:lpstr>An Example of MSP and Initialization</vt:lpstr>
      <vt:lpstr>A Modified Cortex-M0 assembly program</vt:lpstr>
      <vt:lpstr>PowerPoint 簡報</vt:lpstr>
      <vt:lpstr>Any Better Way?</vt:lpstr>
      <vt:lpstr>Power on a Microcontroller</vt:lpstr>
      <vt:lpstr>With startup_NUC100Series.s   </vt:lpstr>
      <vt:lpstr>Exploring the startup code</vt:lpstr>
      <vt:lpstr>Example: Search for the max value in a list   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Example: Division by repeated subtractions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ENGIN112 - lecture 2</dc:title>
  <dc:subject/>
  <dc:creator>Russ Tessier</dc:creator>
  <cp:keywords/>
  <dc:description/>
  <cp:lastModifiedBy>陳德生</cp:lastModifiedBy>
  <cp:revision>510</cp:revision>
  <cp:lastPrinted>1997-08-27T08:28:34Z</cp:lastPrinted>
  <dcterms:created xsi:type="dcterms:W3CDTF">1997-08-19T16:58:46Z</dcterms:created>
  <dcterms:modified xsi:type="dcterms:W3CDTF">2025-09-15T10:09:55Z</dcterms:modified>
</cp:coreProperties>
</file>

<file path=docProps/thumbnail.jpeg>
</file>